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Lexend Deca" panose="020B0604020202020204" charset="0"/>
      <p:regular r:id="rId42"/>
      <p:bold r:id="rId43"/>
    </p:embeddedFont>
    <p:embeddedFont>
      <p:font typeface="Lexend Deca SemiBold" panose="020B0604020202020204" charset="0"/>
      <p:regular r:id="rId44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oppins SemiBold" panose="00000700000000000000" pitchFamily="2" charset="0"/>
      <p:regular r:id="rId50"/>
      <p:bold r:id="rId51"/>
      <p:italic r:id="rId52"/>
      <p:boldItalic r:id="rId53"/>
    </p:embeddedFont>
    <p:embeddedFont>
      <p:font typeface="PT Sans" panose="020B0503020203020204" pitchFamily="34" charset="0"/>
      <p:regular r:id="rId54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c2dbbf6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c2dbbf6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acdb6bede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acdb6bede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acdb6bede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acdb6bede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5189d2428_0_20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5189d2428_0_20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acdb6bede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acdb6bede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5189d2428_0_20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5189d2428_0_20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5189d2428_0_2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5189d2428_0_2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acdb6bede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acdb6bede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acdb6bede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acdb6bedeb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acdb6bede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acdb6bede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acdb6bedeb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acdb6bedeb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b29752f1e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b29752f1e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29752f1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29752f1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05189d2428_0_20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05189d2428_0_20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5189d2428_0_19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5189d2428_0_19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acdb6bede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acdb6bede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acdb6bedeb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acdb6bedeb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acdb6bedeb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acdb6bedeb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acdb6bede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acdb6bedeb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b0bfd4de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b0bfd4de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b0c115d3c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b0c115d3c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b0c115d3c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b0c115d3c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b228d2f47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b228d2f47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af1a9954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af1a9954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af1a99545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af1a99545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aeed2b38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aeed2b38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af1a99545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af1a99545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cdb6bede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acdb6bede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acdb6bede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acdb6bede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acdb6bede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acdb6bede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acdb6bede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acdb6bede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078250"/>
            <a:ext cx="5343000" cy="1902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2951250"/>
            <a:ext cx="3048300" cy="66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100" y="575"/>
            <a:ext cx="9144000" cy="31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8310354" y="134375"/>
            <a:ext cx="271800" cy="2718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8691354" y="134375"/>
            <a:ext cx="271800" cy="2718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1"/>
          <p:cNvCxnSpPr/>
          <p:nvPr/>
        </p:nvCxnSpPr>
        <p:spPr>
          <a:xfrm>
            <a:off x="-87" y="270275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713100" y="962725"/>
            <a:ext cx="7717800" cy="210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157850" y="3802875"/>
            <a:ext cx="2828400" cy="700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20000" y="1571900"/>
            <a:ext cx="4151700" cy="801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30100"/>
            <a:ext cx="12933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5421265" y="3889809"/>
            <a:ext cx="2906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p13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9" name="Google Shape;109;p13"/>
          <p:cNvSpPr/>
          <p:nvPr/>
        </p:nvSpPr>
        <p:spPr>
          <a:xfrm>
            <a:off x="-94375" y="3754500"/>
            <a:ext cx="1903500" cy="139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>
            <a:off x="720000" y="3889809"/>
            <a:ext cx="2906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4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857700" y="2571750"/>
            <a:ext cx="3852000" cy="801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1337825"/>
            <a:ext cx="12933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100" y="575"/>
            <a:ext cx="9144000" cy="31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13100" y="2112676"/>
            <a:ext cx="37776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985509"/>
            <a:ext cx="1364700" cy="84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13100" y="3451938"/>
            <a:ext cx="29361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100" y="575"/>
            <a:ext cx="9144000" cy="31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8310354" y="134375"/>
            <a:ext cx="271800" cy="2718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8691354" y="134375"/>
            <a:ext cx="271800" cy="2718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6"/>
          <p:cNvCxnSpPr/>
          <p:nvPr/>
        </p:nvCxnSpPr>
        <p:spPr>
          <a:xfrm>
            <a:off x="-87" y="270275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20000" y="472150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/>
          </p:nvPr>
        </p:nvSpPr>
        <p:spPr>
          <a:xfrm>
            <a:off x="1764177" y="1557399"/>
            <a:ext cx="23055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1764177" y="2066789"/>
            <a:ext cx="2552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3" hasCustomPrompt="1"/>
          </p:nvPr>
        </p:nvSpPr>
        <p:spPr>
          <a:xfrm>
            <a:off x="584252" y="1780485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4"/>
          </p:nvPr>
        </p:nvSpPr>
        <p:spPr>
          <a:xfrm>
            <a:off x="5871900" y="1557399"/>
            <a:ext cx="23055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5"/>
          </p:nvPr>
        </p:nvSpPr>
        <p:spPr>
          <a:xfrm>
            <a:off x="5871900" y="2066789"/>
            <a:ext cx="2552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6" hasCustomPrompt="1"/>
          </p:nvPr>
        </p:nvSpPr>
        <p:spPr>
          <a:xfrm>
            <a:off x="4691975" y="1780485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7"/>
          </p:nvPr>
        </p:nvSpPr>
        <p:spPr>
          <a:xfrm>
            <a:off x="1764177" y="3263799"/>
            <a:ext cx="23055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8"/>
          </p:nvPr>
        </p:nvSpPr>
        <p:spPr>
          <a:xfrm>
            <a:off x="1764177" y="3773189"/>
            <a:ext cx="2552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9" hasCustomPrompt="1"/>
          </p:nvPr>
        </p:nvSpPr>
        <p:spPr>
          <a:xfrm>
            <a:off x="584252" y="3486885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13"/>
          </p:nvPr>
        </p:nvSpPr>
        <p:spPr>
          <a:xfrm>
            <a:off x="5871900" y="3263799"/>
            <a:ext cx="23055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4"/>
          </p:nvPr>
        </p:nvSpPr>
        <p:spPr>
          <a:xfrm>
            <a:off x="5871900" y="3773189"/>
            <a:ext cx="2552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5" hasCustomPrompt="1"/>
          </p:nvPr>
        </p:nvSpPr>
        <p:spPr>
          <a:xfrm>
            <a:off x="4691975" y="3486885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16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5132975" y="0"/>
            <a:ext cx="40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3" name="Google Shape;153;p17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54" name="Google Shape;154;p17"/>
          <p:cNvCxnSpPr/>
          <p:nvPr/>
        </p:nvCxnSpPr>
        <p:spPr>
          <a:xfrm>
            <a:off x="-56650" y="270275"/>
            <a:ext cx="47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713100" y="1073050"/>
            <a:ext cx="4419900" cy="141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13100" y="2461775"/>
            <a:ext cx="3445200" cy="97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7"/>
          <p:cNvGrpSpPr/>
          <p:nvPr/>
        </p:nvGrpSpPr>
        <p:grpSpPr>
          <a:xfrm>
            <a:off x="8797190" y="4796402"/>
            <a:ext cx="346800" cy="347100"/>
            <a:chOff x="2923315" y="4594202"/>
            <a:chExt cx="346800" cy="347100"/>
          </a:xfrm>
        </p:grpSpPr>
        <p:sp>
          <p:nvSpPr>
            <p:cNvPr id="158" name="Google Shape;158;p17"/>
            <p:cNvSpPr/>
            <p:nvPr/>
          </p:nvSpPr>
          <p:spPr>
            <a:xfrm>
              <a:off x="2923315" y="4594202"/>
              <a:ext cx="346800" cy="34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" name="Google Shape;159;p17"/>
            <p:cNvCxnSpPr/>
            <p:nvPr/>
          </p:nvCxnSpPr>
          <p:spPr>
            <a:xfrm>
              <a:off x="3095580" y="4653729"/>
              <a:ext cx="2400" cy="22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" name="Google Shape;163;p18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4" name="Google Shape;164;p18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18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4572000" y="3397938"/>
            <a:ext cx="3858900" cy="531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4866525" y="1974100"/>
            <a:ext cx="3564300" cy="1203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18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 flipH="1">
            <a:off x="5300150" y="1077900"/>
            <a:ext cx="3115500" cy="198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"/>
          </p:nvPr>
        </p:nvSpPr>
        <p:spPr>
          <a:xfrm flipH="1">
            <a:off x="5300325" y="3060900"/>
            <a:ext cx="3115500" cy="1004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8" name="Google Shape;178;p19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4577025" y="-73650"/>
            <a:ext cx="4566900" cy="529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20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720000" y="1382975"/>
            <a:ext cx="2120700" cy="1328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720000" y="2821525"/>
            <a:ext cx="35850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20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00" y="575"/>
            <a:ext cx="9144000" cy="31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071275" y="2475228"/>
            <a:ext cx="3777600" cy="129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071275" y="1403525"/>
            <a:ext cx="1364700" cy="84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071275" y="3794578"/>
            <a:ext cx="29361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 1">
  <p:cSld name="CUSTOM_4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0" y="-73650"/>
            <a:ext cx="4566900" cy="529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1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898450" y="1453975"/>
            <a:ext cx="2525700" cy="119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4839000" y="2809922"/>
            <a:ext cx="35850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1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711300" y="1111300"/>
            <a:ext cx="3860700" cy="3520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2"/>
          </p:nvPr>
        </p:nvSpPr>
        <p:spPr>
          <a:xfrm>
            <a:off x="4571925" y="983450"/>
            <a:ext cx="3860700" cy="364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22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2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22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8" name="Google Shape;208;p22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23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5" name="Google Shape;215;p23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23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208544" y="1445202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2737050" y="1245102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2"/>
          </p:nvPr>
        </p:nvSpPr>
        <p:spPr>
          <a:xfrm>
            <a:off x="1208544" y="2735260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3"/>
          </p:nvPr>
        </p:nvSpPr>
        <p:spPr>
          <a:xfrm>
            <a:off x="2737050" y="2535160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4"/>
          </p:nvPr>
        </p:nvSpPr>
        <p:spPr>
          <a:xfrm>
            <a:off x="1208544" y="4025319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5"/>
          </p:nvPr>
        </p:nvSpPr>
        <p:spPr>
          <a:xfrm>
            <a:off x="2737050" y="3825219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23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" name="Google Shape;227;p23"/>
          <p:cNvSpPr txBox="1">
            <a:spLocks noGrp="1"/>
          </p:cNvSpPr>
          <p:nvPr>
            <p:ph type="title" idx="6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2" name="Google Shape;232;p24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" name="Google Shape;235;p24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719994" y="1779152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720000" y="2231027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2"/>
          </p:nvPr>
        </p:nvSpPr>
        <p:spPr>
          <a:xfrm>
            <a:off x="3427644" y="1779152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3"/>
          </p:nvPr>
        </p:nvSpPr>
        <p:spPr>
          <a:xfrm>
            <a:off x="3427650" y="2231027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4"/>
          </p:nvPr>
        </p:nvSpPr>
        <p:spPr>
          <a:xfrm>
            <a:off x="6135294" y="1779152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5"/>
          </p:nvPr>
        </p:nvSpPr>
        <p:spPr>
          <a:xfrm>
            <a:off x="6135300" y="2231027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8801619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243;p24"/>
          <p:cNvCxnSpPr/>
          <p:nvPr/>
        </p:nvCxnSpPr>
        <p:spPr>
          <a:xfrm>
            <a:off x="8973884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4" name="Google Shape;244;p24"/>
          <p:cNvSpPr txBox="1">
            <a:spLocks noGrp="1"/>
          </p:cNvSpPr>
          <p:nvPr>
            <p:ph type="title" idx="6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9" name="Google Shape;249;p25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5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3" name="Google Shape;253;p25"/>
          <p:cNvSpPr txBox="1">
            <a:spLocks noGrp="1"/>
          </p:cNvSpPr>
          <p:nvPr>
            <p:ph type="ctrTitle"/>
          </p:nvPr>
        </p:nvSpPr>
        <p:spPr>
          <a:xfrm flipH="1">
            <a:off x="3039825" y="1342552"/>
            <a:ext cx="2470800" cy="960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ctrTitle" idx="2"/>
          </p:nvPr>
        </p:nvSpPr>
        <p:spPr>
          <a:xfrm flipH="1">
            <a:off x="4244175" y="3117699"/>
            <a:ext cx="1853100" cy="960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 flipH="1">
            <a:off x="3039820" y="2353581"/>
            <a:ext cx="2165700" cy="577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3"/>
          </p:nvPr>
        </p:nvSpPr>
        <p:spPr>
          <a:xfrm flipH="1">
            <a:off x="3931575" y="4147825"/>
            <a:ext cx="2165700" cy="453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-6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" name="Google Shape;258;p25"/>
          <p:cNvCxnSpPr/>
          <p:nvPr/>
        </p:nvCxnSpPr>
        <p:spPr>
          <a:xfrm>
            <a:off x="172259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" name="Google Shape;259;p25"/>
          <p:cNvSpPr txBox="1">
            <a:spLocks noGrp="1"/>
          </p:cNvSpPr>
          <p:nvPr>
            <p:ph type="title" idx="4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175" y="539400"/>
            <a:ext cx="4837500" cy="460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6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5" name="Google Shape;265;p26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26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 flipH="1">
            <a:off x="6343800" y="1789869"/>
            <a:ext cx="1790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title" idx="2"/>
          </p:nvPr>
        </p:nvSpPr>
        <p:spPr>
          <a:xfrm flipH="1">
            <a:off x="6343800" y="3238913"/>
            <a:ext cx="1790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 idx="3"/>
          </p:nvPr>
        </p:nvSpPr>
        <p:spPr>
          <a:xfrm>
            <a:off x="1009850" y="1789869"/>
            <a:ext cx="1790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subTitle" idx="1"/>
          </p:nvPr>
        </p:nvSpPr>
        <p:spPr>
          <a:xfrm>
            <a:off x="720000" y="2218700"/>
            <a:ext cx="2080200" cy="78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4"/>
          </p:nvPr>
        </p:nvSpPr>
        <p:spPr>
          <a:xfrm flipH="1">
            <a:off x="6343800" y="2218700"/>
            <a:ext cx="2080200" cy="78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title" idx="5"/>
          </p:nvPr>
        </p:nvSpPr>
        <p:spPr>
          <a:xfrm>
            <a:off x="1009850" y="3238913"/>
            <a:ext cx="1790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6"/>
          </p:nvPr>
        </p:nvSpPr>
        <p:spPr>
          <a:xfrm>
            <a:off x="720000" y="3667729"/>
            <a:ext cx="2080200" cy="78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7"/>
          </p:nvPr>
        </p:nvSpPr>
        <p:spPr>
          <a:xfrm flipH="1">
            <a:off x="6343800" y="3667729"/>
            <a:ext cx="2080200" cy="78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26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9" name="Google Shape;279;p26"/>
          <p:cNvSpPr txBox="1">
            <a:spLocks noGrp="1"/>
          </p:cNvSpPr>
          <p:nvPr>
            <p:ph type="title" idx="8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1008700" y="1964894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1"/>
          </p:nvPr>
        </p:nvSpPr>
        <p:spPr>
          <a:xfrm>
            <a:off x="1008700" y="2327106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 idx="2"/>
          </p:nvPr>
        </p:nvSpPr>
        <p:spPr>
          <a:xfrm>
            <a:off x="3563999" y="1964894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3"/>
          </p:nvPr>
        </p:nvSpPr>
        <p:spPr>
          <a:xfrm>
            <a:off x="3564000" y="2327106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 idx="4"/>
          </p:nvPr>
        </p:nvSpPr>
        <p:spPr>
          <a:xfrm>
            <a:off x="6119300" y="1964894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5"/>
          </p:nvPr>
        </p:nvSpPr>
        <p:spPr>
          <a:xfrm>
            <a:off x="6119300" y="2327096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title" idx="6"/>
          </p:nvPr>
        </p:nvSpPr>
        <p:spPr>
          <a:xfrm>
            <a:off x="1008700" y="3782195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subTitle" idx="7"/>
          </p:nvPr>
        </p:nvSpPr>
        <p:spPr>
          <a:xfrm>
            <a:off x="1008700" y="4144381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title" idx="8"/>
          </p:nvPr>
        </p:nvSpPr>
        <p:spPr>
          <a:xfrm>
            <a:off x="3563999" y="3782195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subTitle" idx="9"/>
          </p:nvPr>
        </p:nvSpPr>
        <p:spPr>
          <a:xfrm>
            <a:off x="3563999" y="4144371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title" idx="13"/>
          </p:nvPr>
        </p:nvSpPr>
        <p:spPr>
          <a:xfrm>
            <a:off x="6119300" y="3782195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subTitle" idx="14"/>
          </p:nvPr>
        </p:nvSpPr>
        <p:spPr>
          <a:xfrm>
            <a:off x="6119300" y="4144371"/>
            <a:ext cx="2016000" cy="46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27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6" name="Google Shape;296;p27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27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0" name="Google Shape;300;p27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7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27"/>
          <p:cNvSpPr txBox="1">
            <a:spLocks noGrp="1"/>
          </p:cNvSpPr>
          <p:nvPr>
            <p:ph type="title" idx="15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-94375" y="3754500"/>
            <a:ext cx="1903500" cy="139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3925800" y="1218250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subTitle" idx="1"/>
          </p:nvPr>
        </p:nvSpPr>
        <p:spPr>
          <a:xfrm>
            <a:off x="3925800" y="1611850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title" idx="2"/>
          </p:nvPr>
        </p:nvSpPr>
        <p:spPr>
          <a:xfrm>
            <a:off x="3925800" y="2428025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3"/>
          </p:nvPr>
        </p:nvSpPr>
        <p:spPr>
          <a:xfrm>
            <a:off x="3925800" y="2821625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4"/>
          </p:nvPr>
        </p:nvSpPr>
        <p:spPr>
          <a:xfrm>
            <a:off x="3925800" y="3637800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5"/>
          </p:nvPr>
        </p:nvSpPr>
        <p:spPr>
          <a:xfrm>
            <a:off x="3925800" y="4031400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title" idx="6"/>
          </p:nvPr>
        </p:nvSpPr>
        <p:spPr>
          <a:xfrm>
            <a:off x="6528900" y="1218250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subTitle" idx="7"/>
          </p:nvPr>
        </p:nvSpPr>
        <p:spPr>
          <a:xfrm>
            <a:off x="6528900" y="1611850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 idx="8"/>
          </p:nvPr>
        </p:nvSpPr>
        <p:spPr>
          <a:xfrm>
            <a:off x="6528900" y="2428025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9"/>
          </p:nvPr>
        </p:nvSpPr>
        <p:spPr>
          <a:xfrm>
            <a:off x="6528900" y="2821625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title" idx="13"/>
          </p:nvPr>
        </p:nvSpPr>
        <p:spPr>
          <a:xfrm>
            <a:off x="6528900" y="3637800"/>
            <a:ext cx="15363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14"/>
          </p:nvPr>
        </p:nvSpPr>
        <p:spPr>
          <a:xfrm>
            <a:off x="6528900" y="4031400"/>
            <a:ext cx="19020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 idx="15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29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4" name="Google Shape;324;p29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29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8" name="Google Shape;328;p29"/>
          <p:cNvCxnSpPr/>
          <p:nvPr/>
        </p:nvCxnSpPr>
        <p:spPr>
          <a:xfrm>
            <a:off x="0" y="485642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9" name="Google Shape;329;p29"/>
          <p:cNvSpPr/>
          <p:nvPr/>
        </p:nvSpPr>
        <p:spPr>
          <a:xfrm>
            <a:off x="175" y="460410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731125"/>
            <a:ext cx="46968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1"/>
          </p:nvPr>
        </p:nvSpPr>
        <p:spPr>
          <a:xfrm>
            <a:off x="2268025" y="1398325"/>
            <a:ext cx="4696800" cy="27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84403"/>
            <a:ext cx="46968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3"/>
          </p:nvPr>
        </p:nvSpPr>
        <p:spPr>
          <a:xfrm>
            <a:off x="2223600" y="2787297"/>
            <a:ext cx="4696800" cy="27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56291"/>
            <a:ext cx="46968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5"/>
          </p:nvPr>
        </p:nvSpPr>
        <p:spPr>
          <a:xfrm>
            <a:off x="2223600" y="4164302"/>
            <a:ext cx="4696800" cy="27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" name="Google Shape;341;p30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2" name="Google Shape;342;p30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Google Shape;345;p30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6" name="Google Shape;346;p30"/>
          <p:cNvCxnSpPr/>
          <p:nvPr/>
        </p:nvCxnSpPr>
        <p:spPr>
          <a:xfrm>
            <a:off x="0" y="485642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7" name="Google Shape;347;p30"/>
          <p:cNvSpPr txBox="1">
            <a:spLocks noGrp="1"/>
          </p:cNvSpPr>
          <p:nvPr>
            <p:ph type="title" hasCustomPrompt="1"/>
          </p:nvPr>
        </p:nvSpPr>
        <p:spPr>
          <a:xfrm>
            <a:off x="2223600" y="3013125"/>
            <a:ext cx="46968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" name="Google Shape;348;p30"/>
          <p:cNvSpPr txBox="1">
            <a:spLocks noGrp="1"/>
          </p:cNvSpPr>
          <p:nvPr>
            <p:ph type="subTitle" idx="1"/>
          </p:nvPr>
        </p:nvSpPr>
        <p:spPr>
          <a:xfrm>
            <a:off x="2223600" y="3882400"/>
            <a:ext cx="46968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title" idx="2" hasCustomPrompt="1"/>
          </p:nvPr>
        </p:nvSpPr>
        <p:spPr>
          <a:xfrm>
            <a:off x="1080750" y="1037925"/>
            <a:ext cx="3123600" cy="708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0" name="Google Shape;350;p30"/>
          <p:cNvSpPr txBox="1">
            <a:spLocks noGrp="1"/>
          </p:cNvSpPr>
          <p:nvPr>
            <p:ph type="subTitle" idx="3"/>
          </p:nvPr>
        </p:nvSpPr>
        <p:spPr>
          <a:xfrm>
            <a:off x="1240550" y="1899225"/>
            <a:ext cx="28041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title" idx="4" hasCustomPrompt="1"/>
          </p:nvPr>
        </p:nvSpPr>
        <p:spPr>
          <a:xfrm>
            <a:off x="4939575" y="1037925"/>
            <a:ext cx="3123600" cy="708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2" name="Google Shape;352;p30"/>
          <p:cNvSpPr txBox="1">
            <a:spLocks noGrp="1"/>
          </p:cNvSpPr>
          <p:nvPr>
            <p:ph type="subTitle" idx="5"/>
          </p:nvPr>
        </p:nvSpPr>
        <p:spPr>
          <a:xfrm>
            <a:off x="5099400" y="1895775"/>
            <a:ext cx="28041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30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4" name="Google Shape;34;p4"/>
          <p:cNvGrpSpPr/>
          <p:nvPr/>
        </p:nvGrpSpPr>
        <p:grpSpPr>
          <a:xfrm>
            <a:off x="-10" y="4796402"/>
            <a:ext cx="346800" cy="347100"/>
            <a:chOff x="2923315" y="4594202"/>
            <a:chExt cx="346800" cy="347100"/>
          </a:xfrm>
        </p:grpSpPr>
        <p:sp>
          <p:nvSpPr>
            <p:cNvPr id="35" name="Google Shape;35;p4"/>
            <p:cNvSpPr/>
            <p:nvPr/>
          </p:nvSpPr>
          <p:spPr>
            <a:xfrm>
              <a:off x="2923315" y="4594202"/>
              <a:ext cx="346800" cy="34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36;p4"/>
            <p:cNvCxnSpPr/>
            <p:nvPr/>
          </p:nvCxnSpPr>
          <p:spPr>
            <a:xfrm>
              <a:off x="3095580" y="4653729"/>
              <a:ext cx="240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p31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9" name="Google Shape;359;p31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3" name="Google Shape;363;p31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31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32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8" name="Google Shape;368;p32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32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0" name="Google Shape;370;p32"/>
          <p:cNvSpPr/>
          <p:nvPr/>
        </p:nvSpPr>
        <p:spPr>
          <a:xfrm>
            <a:off x="175" y="4064700"/>
            <a:ext cx="9144000" cy="10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4" name="Google Shape;374;p32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705221" y="539400"/>
            <a:ext cx="3852000" cy="87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1"/>
          </p:nvPr>
        </p:nvSpPr>
        <p:spPr>
          <a:xfrm>
            <a:off x="913871" y="1522075"/>
            <a:ext cx="3434700" cy="1426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8801619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33"/>
          <p:cNvCxnSpPr/>
          <p:nvPr/>
        </p:nvCxnSpPr>
        <p:spPr>
          <a:xfrm>
            <a:off x="8973884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1" name="Google Shape;381;p33"/>
          <p:cNvSpPr txBox="1"/>
          <p:nvPr/>
        </p:nvSpPr>
        <p:spPr>
          <a:xfrm>
            <a:off x="744821" y="3143191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" name="Google Shape;41;p5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5229775" y="1235175"/>
            <a:ext cx="2531400" cy="558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2"/>
          </p:nvPr>
        </p:nvSpPr>
        <p:spPr>
          <a:xfrm>
            <a:off x="5229775" y="3029572"/>
            <a:ext cx="2531400" cy="558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5229775" y="3593400"/>
            <a:ext cx="3201000" cy="1010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5229775" y="1722525"/>
            <a:ext cx="3201000" cy="1010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5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1" name="Google Shape;51;p5"/>
          <p:cNvSpPr txBox="1">
            <a:spLocks noGrp="1"/>
          </p:cNvSpPr>
          <p:nvPr>
            <p:ph type="title" idx="4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" name="Google Shape;56;p6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0" name="Google Shape;60;p6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6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175" y="150"/>
            <a:ext cx="4837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67;p7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3868500" cy="2760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8685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7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7" name="Google Shape;77;p8"/>
          <p:cNvSpPr/>
          <p:nvPr/>
        </p:nvSpPr>
        <p:spPr>
          <a:xfrm>
            <a:off x="8797190" y="4796402"/>
            <a:ext cx="346800" cy="34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8"/>
          <p:cNvCxnSpPr/>
          <p:nvPr/>
        </p:nvCxnSpPr>
        <p:spPr>
          <a:xfrm>
            <a:off x="89694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8310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691441" y="11657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0" y="252475"/>
            <a:ext cx="71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3" name="Google Shape;83;p9"/>
          <p:cNvSpPr/>
          <p:nvPr/>
        </p:nvSpPr>
        <p:spPr>
          <a:xfrm>
            <a:off x="175" y="15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719925" y="1143975"/>
            <a:ext cx="7704000" cy="64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720075" y="1916600"/>
            <a:ext cx="7450200" cy="2373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9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4572000" y="2171700"/>
            <a:ext cx="4193700" cy="121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Variable_(math%C3%A9matiques)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subTitle" idx="1"/>
          </p:nvPr>
        </p:nvSpPr>
        <p:spPr>
          <a:xfrm>
            <a:off x="721475" y="3332250"/>
            <a:ext cx="4625400" cy="66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Projet 2</a:t>
            </a:r>
            <a:r>
              <a:rPr lang="en"/>
              <a:t> : Raisins secs Kecimen et Besni cultivées en Turquie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ctrTitle"/>
          </p:nvPr>
        </p:nvSpPr>
        <p:spPr>
          <a:xfrm>
            <a:off x="713100" y="1383050"/>
            <a:ext cx="5343000" cy="1902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Analyse </a:t>
            </a:r>
            <a:endParaRPr sz="5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Statistiques</a:t>
            </a:r>
            <a:endParaRPr sz="4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grpSp>
        <p:nvGrpSpPr>
          <p:cNvPr id="389" name="Google Shape;389;p35"/>
          <p:cNvGrpSpPr/>
          <p:nvPr/>
        </p:nvGrpSpPr>
        <p:grpSpPr>
          <a:xfrm>
            <a:off x="3740830" y="2761450"/>
            <a:ext cx="985707" cy="317250"/>
            <a:chOff x="-6095150" y="2175225"/>
            <a:chExt cx="2515200" cy="317250"/>
          </a:xfrm>
        </p:grpSpPr>
        <p:cxnSp>
          <p:nvCxnSpPr>
            <p:cNvPr id="390" name="Google Shape;390;p35"/>
            <p:cNvCxnSpPr/>
            <p:nvPr/>
          </p:nvCxnSpPr>
          <p:spPr>
            <a:xfrm>
              <a:off x="-6095150" y="2175225"/>
              <a:ext cx="25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5"/>
            <p:cNvCxnSpPr/>
            <p:nvPr/>
          </p:nvCxnSpPr>
          <p:spPr>
            <a:xfrm>
              <a:off x="-6095150" y="2333850"/>
              <a:ext cx="195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5"/>
            <p:cNvCxnSpPr/>
            <p:nvPr/>
          </p:nvCxnSpPr>
          <p:spPr>
            <a:xfrm>
              <a:off x="-6095150" y="2492475"/>
              <a:ext cx="125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3" name="Google Shape;393;p35"/>
          <p:cNvSpPr/>
          <p:nvPr/>
        </p:nvSpPr>
        <p:spPr>
          <a:xfrm>
            <a:off x="-63200" y="4675900"/>
            <a:ext cx="9276000" cy="46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423" y="788400"/>
            <a:ext cx="4930575" cy="36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407193" y="922564"/>
            <a:ext cx="8572853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     Avant 						</a:t>
            </a:r>
            <a:endParaRPr sz="2800" dirty="0"/>
          </a:p>
        </p:txBody>
      </p:sp>
      <p:pic>
        <p:nvPicPr>
          <p:cNvPr id="503" name="Google Shape;5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5" y="2170750"/>
            <a:ext cx="42862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76" y="2170751"/>
            <a:ext cx="4250871" cy="19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8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B5AC3-A813-3E12-1722-B6D429E75BE5}"/>
              </a:ext>
            </a:extLst>
          </p:cNvPr>
          <p:cNvSpPr txBox="1"/>
          <p:nvPr/>
        </p:nvSpPr>
        <p:spPr>
          <a:xfrm>
            <a:off x="5868590" y="1002239"/>
            <a:ext cx="4622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chemeClr val="tx1"/>
                </a:solidFill>
                <a:latin typeface="Lexend Deca" panose="020B0604020202020204" charset="0"/>
              </a:rPr>
              <a:t>Après</a:t>
            </a:r>
            <a:endParaRPr lang="fr-FR" sz="2800" b="1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>
            <a:spLocks noGrp="1"/>
          </p:cNvSpPr>
          <p:nvPr>
            <p:ph type="title" idx="4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Valeurs manquantes</a:t>
            </a:r>
            <a:endParaRPr sz="2900"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3"/>
          </p:nvPr>
        </p:nvSpPr>
        <p:spPr>
          <a:xfrm>
            <a:off x="4782900" y="2238600"/>
            <a:ext cx="3648000" cy="1010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Se produisent lorsqu’aucune valeur de données n’est représentée pour une 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 pour une observation donnée</a:t>
            </a:r>
            <a:endParaRPr sz="1500">
              <a:solidFill>
                <a:srgbClr val="21212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12" name="Google Shape;512;p45"/>
          <p:cNvPicPr preferRelativeResize="0"/>
          <p:nvPr/>
        </p:nvPicPr>
        <p:blipFill rotWithShape="1">
          <a:blip r:embed="rId4">
            <a:alphaModFix/>
          </a:blip>
          <a:srcRect l="13148" r="13148"/>
          <a:stretch/>
        </p:blipFill>
        <p:spPr>
          <a:xfrm>
            <a:off x="751375" y="1567525"/>
            <a:ext cx="3600823" cy="303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5"/>
          <p:cNvGrpSpPr/>
          <p:nvPr/>
        </p:nvGrpSpPr>
        <p:grpSpPr>
          <a:xfrm>
            <a:off x="635571" y="1471802"/>
            <a:ext cx="3843506" cy="3236334"/>
            <a:chOff x="5965850" y="736100"/>
            <a:chExt cx="2465050" cy="3688550"/>
          </a:xfrm>
        </p:grpSpPr>
        <p:cxnSp>
          <p:nvCxnSpPr>
            <p:cNvPr id="514" name="Google Shape;514;p45"/>
            <p:cNvCxnSpPr>
              <a:stCxn id="515" idx="3"/>
              <a:endCxn id="516" idx="1"/>
            </p:cNvCxnSpPr>
            <p:nvPr/>
          </p:nvCxnSpPr>
          <p:spPr>
            <a:xfrm>
              <a:off x="7230025" y="76775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7" name="Google Shape;517;p45"/>
            <p:cNvSpPr/>
            <p:nvPr/>
          </p:nvSpPr>
          <p:spPr>
            <a:xfrm>
              <a:off x="5965850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5965850" y="2548725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5965850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7166725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7166725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8367600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8367600" y="2548725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8367600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45"/>
            <p:cNvCxnSpPr>
              <a:endCxn id="515" idx="1"/>
            </p:cNvCxnSpPr>
            <p:nvPr/>
          </p:nvCxnSpPr>
          <p:spPr>
            <a:xfrm>
              <a:off x="6029125" y="76775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5"/>
            <p:cNvCxnSpPr>
              <a:stCxn id="517" idx="2"/>
              <a:endCxn id="518" idx="0"/>
            </p:cNvCxnSpPr>
            <p:nvPr/>
          </p:nvCxnSpPr>
          <p:spPr>
            <a:xfrm>
              <a:off x="5997500" y="799400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5"/>
            <p:cNvCxnSpPr>
              <a:stCxn id="518" idx="2"/>
              <a:endCxn id="519" idx="0"/>
            </p:cNvCxnSpPr>
            <p:nvPr/>
          </p:nvCxnSpPr>
          <p:spPr>
            <a:xfrm>
              <a:off x="5997500" y="2612025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5"/>
            <p:cNvCxnSpPr>
              <a:stCxn id="519" idx="3"/>
              <a:endCxn id="520" idx="1"/>
            </p:cNvCxnSpPr>
            <p:nvPr/>
          </p:nvCxnSpPr>
          <p:spPr>
            <a:xfrm>
              <a:off x="6029150" y="439300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5"/>
            <p:cNvCxnSpPr>
              <a:stCxn id="520" idx="3"/>
              <a:endCxn id="522" idx="1"/>
            </p:cNvCxnSpPr>
            <p:nvPr/>
          </p:nvCxnSpPr>
          <p:spPr>
            <a:xfrm>
              <a:off x="7230025" y="439300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5"/>
            <p:cNvCxnSpPr>
              <a:stCxn id="522" idx="0"/>
              <a:endCxn id="521" idx="2"/>
            </p:cNvCxnSpPr>
            <p:nvPr/>
          </p:nvCxnSpPr>
          <p:spPr>
            <a:xfrm rot="10800000">
              <a:off x="8399250" y="2612050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5"/>
            <p:cNvCxnSpPr>
              <a:stCxn id="521" idx="0"/>
              <a:endCxn id="516" idx="2"/>
            </p:cNvCxnSpPr>
            <p:nvPr/>
          </p:nvCxnSpPr>
          <p:spPr>
            <a:xfrm rot="10800000">
              <a:off x="8399250" y="799425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0" name="Google Shape;530;p45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9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>
            <a:spLocks noGrp="1"/>
          </p:cNvSpPr>
          <p:nvPr>
            <p:ph type="title"/>
          </p:nvPr>
        </p:nvSpPr>
        <p:spPr>
          <a:xfrm>
            <a:off x="719925" y="762975"/>
            <a:ext cx="7704000" cy="64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Existence ?</a:t>
            </a:r>
            <a:endParaRPr sz="2800"/>
          </a:p>
        </p:txBody>
      </p:sp>
      <p:pic>
        <p:nvPicPr>
          <p:cNvPr id="536" name="Google Shape;5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25" y="1685925"/>
            <a:ext cx="80295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/>
          <p:nvPr/>
        </p:nvSpPr>
        <p:spPr>
          <a:xfrm>
            <a:off x="1017075" y="3051225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6"/>
          <p:cNvSpPr/>
          <p:nvPr/>
        </p:nvSpPr>
        <p:spPr>
          <a:xfrm>
            <a:off x="2796800" y="3051225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4649150" y="3051225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6414350" y="3051225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1017075" y="3976600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6"/>
          <p:cNvSpPr/>
          <p:nvPr/>
        </p:nvSpPr>
        <p:spPr>
          <a:xfrm>
            <a:off x="2796800" y="3976600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4649150" y="3976600"/>
            <a:ext cx="1046100" cy="218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63" y="2471738"/>
            <a:ext cx="75342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6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>
            <a:spLocks noGrp="1"/>
          </p:cNvSpPr>
          <p:nvPr>
            <p:ph type="title" idx="8"/>
          </p:nvPr>
        </p:nvSpPr>
        <p:spPr>
          <a:xfrm>
            <a:off x="182325" y="762975"/>
            <a:ext cx="7704000" cy="64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lt1"/>
                </a:solidFill>
              </a:rPr>
              <a:t>Pourcentage des </a:t>
            </a:r>
            <a:endParaRPr sz="2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lt1"/>
                </a:solidFill>
              </a:rPr>
              <a:t>valeurs manquantes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551" name="Google Shape;551;p47"/>
          <p:cNvSpPr txBox="1">
            <a:spLocks noGrp="1"/>
          </p:cNvSpPr>
          <p:nvPr>
            <p:ph type="title" idx="8"/>
          </p:nvPr>
        </p:nvSpPr>
        <p:spPr>
          <a:xfrm>
            <a:off x="5128650" y="915375"/>
            <a:ext cx="7704000" cy="64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Suppression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050" y="1793625"/>
            <a:ext cx="4179874" cy="1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/>
          <p:nvPr/>
        </p:nvSpPr>
        <p:spPr>
          <a:xfrm rot="10800000" flipH="1">
            <a:off x="4387950" y="3588725"/>
            <a:ext cx="1006500" cy="14676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267700"/>
            <a:ext cx="4572000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7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11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  <p:bldP spid="551" grpId="0"/>
      <p:bldP spid="5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>
            <a:spLocks noGrp="1"/>
          </p:cNvSpPr>
          <p:nvPr>
            <p:ph type="title"/>
          </p:nvPr>
        </p:nvSpPr>
        <p:spPr>
          <a:xfrm>
            <a:off x="720000" y="1571900"/>
            <a:ext cx="5614800" cy="801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Analyse univariée</a:t>
            </a:r>
            <a:endParaRPr sz="3300"/>
          </a:p>
        </p:txBody>
      </p:sp>
      <p:sp>
        <p:nvSpPr>
          <p:cNvPr id="561" name="Google Shape;561;p48"/>
          <p:cNvSpPr txBox="1">
            <a:spLocks noGrp="1"/>
          </p:cNvSpPr>
          <p:nvPr>
            <p:ph type="title" idx="2"/>
          </p:nvPr>
        </p:nvSpPr>
        <p:spPr>
          <a:xfrm>
            <a:off x="720000" y="730100"/>
            <a:ext cx="12933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62" name="Google Shape;562;p48"/>
          <p:cNvPicPr preferRelativeResize="0"/>
          <p:nvPr/>
        </p:nvPicPr>
        <p:blipFill rotWithShape="1">
          <a:blip r:embed="rId3">
            <a:alphaModFix/>
          </a:blip>
          <a:srcRect t="4701" b="4701"/>
          <a:stretch/>
        </p:blipFill>
        <p:spPr>
          <a:xfrm>
            <a:off x="4897475" y="1100175"/>
            <a:ext cx="3762025" cy="34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8"/>
          <p:cNvPicPr preferRelativeResize="0"/>
          <p:nvPr/>
        </p:nvPicPr>
        <p:blipFill rotWithShape="1">
          <a:blip r:embed="rId4">
            <a:alphaModFix/>
          </a:blip>
          <a:srcRect l="4660" r="4669"/>
          <a:stretch/>
        </p:blipFill>
        <p:spPr>
          <a:xfrm>
            <a:off x="297450" y="1788002"/>
            <a:ext cx="4692449" cy="39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8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12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1607138" y="-245700"/>
            <a:ext cx="6057900" cy="108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Normalité des variables quantitatives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50" y="569250"/>
            <a:ext cx="3344851" cy="17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827" y="569236"/>
            <a:ext cx="3031123" cy="156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379" y="2223247"/>
            <a:ext cx="2682002" cy="4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302" y="2314813"/>
            <a:ext cx="2517199" cy="42271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9"/>
          <p:cNvSpPr txBox="1"/>
          <p:nvPr/>
        </p:nvSpPr>
        <p:spPr>
          <a:xfrm>
            <a:off x="2422091" y="841811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6809102" y="841811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050" y="2946549"/>
            <a:ext cx="3138326" cy="145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597" y="4712243"/>
            <a:ext cx="2753166" cy="43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95223" y="2924825"/>
            <a:ext cx="2753175" cy="17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2900" y="4716350"/>
            <a:ext cx="2063100" cy="42123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9"/>
          <p:cNvSpPr txBox="1"/>
          <p:nvPr/>
        </p:nvSpPr>
        <p:spPr>
          <a:xfrm>
            <a:off x="2970413" y="3108275"/>
            <a:ext cx="20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81" name="Google Shape;581;p49"/>
          <p:cNvSpPr txBox="1"/>
          <p:nvPr/>
        </p:nvSpPr>
        <p:spPr>
          <a:xfrm>
            <a:off x="7005538" y="3108275"/>
            <a:ext cx="20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13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>
            <a:spLocks noGrp="1"/>
          </p:cNvSpPr>
          <p:nvPr>
            <p:ph type="title"/>
          </p:nvPr>
        </p:nvSpPr>
        <p:spPr>
          <a:xfrm>
            <a:off x="1607138" y="-245700"/>
            <a:ext cx="6057900" cy="108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Normalité des variables quantitatives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8" name="Google Shape;5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595175"/>
            <a:ext cx="2919874" cy="138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461" y="2067726"/>
            <a:ext cx="2598512" cy="4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250" y="595175"/>
            <a:ext cx="2876950" cy="135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149" y="2034445"/>
            <a:ext cx="2560310" cy="44435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0"/>
          <p:cNvSpPr txBox="1"/>
          <p:nvPr/>
        </p:nvSpPr>
        <p:spPr>
          <a:xfrm>
            <a:off x="2970638" y="751225"/>
            <a:ext cx="20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7000200" y="841800"/>
            <a:ext cx="20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94" name="Google Shape;59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700" y="2784323"/>
            <a:ext cx="2281549" cy="158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9706" y="4477862"/>
            <a:ext cx="2133228" cy="57268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0"/>
          <p:cNvSpPr txBox="1"/>
          <p:nvPr/>
        </p:nvSpPr>
        <p:spPr>
          <a:xfrm>
            <a:off x="3016950" y="2946550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P-value &lt; 0.05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5033750" y="2602825"/>
            <a:ext cx="3468600" cy="241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0"/>
          <p:cNvSpPr txBox="1"/>
          <p:nvPr/>
        </p:nvSpPr>
        <p:spPr>
          <a:xfrm>
            <a:off x="5042267" y="2646368"/>
            <a:ext cx="34209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Sweet reminder :</a:t>
            </a:r>
            <a:r>
              <a:rPr lang="en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Shapiro-Wilk normality test</a:t>
            </a:r>
            <a:endParaRPr sz="1300">
              <a:solidFill>
                <a:schemeClr val="lt1"/>
              </a:solidFill>
              <a:highlight>
                <a:schemeClr val="accent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Variable suit la loi normal 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Variable ne suit pas la loi normal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&gt;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&lt;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</a:t>
            </a:r>
            <a:r>
              <a:rPr lang="en" sz="1200">
                <a:solidFill>
                  <a:schemeClr val="lt1"/>
                </a:solidFill>
                <a:highlight>
                  <a:srgbClr val="FF0000"/>
                </a:highlight>
                <a:latin typeface="Lexend Deca"/>
                <a:ea typeface="Lexend Deca"/>
                <a:cs typeface="Lexend Deca"/>
                <a:sym typeface="Lexend Deca"/>
              </a:rPr>
              <a:t>Impossible d'appliquer ANOVA</a:t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14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 idx="8"/>
          </p:nvPr>
        </p:nvSpPr>
        <p:spPr>
          <a:xfrm>
            <a:off x="1264700" y="-11786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Les modalités des variables quantitatives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605" name="Google Shape;605;p51"/>
          <p:cNvSpPr txBox="1">
            <a:spLocks noGrp="1"/>
          </p:cNvSpPr>
          <p:nvPr>
            <p:ph type="title"/>
          </p:nvPr>
        </p:nvSpPr>
        <p:spPr>
          <a:xfrm flipH="1">
            <a:off x="5655475" y="1837725"/>
            <a:ext cx="2214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highlight>
                  <a:schemeClr val="dk1"/>
                </a:highlight>
              </a:rPr>
              <a:t>ConvexArea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06" name="Google Shape;606;p51"/>
          <p:cNvSpPr txBox="1">
            <a:spLocks noGrp="1"/>
          </p:cNvSpPr>
          <p:nvPr>
            <p:ph type="title" idx="3"/>
          </p:nvPr>
        </p:nvSpPr>
        <p:spPr>
          <a:xfrm>
            <a:off x="5529775" y="1475894"/>
            <a:ext cx="1790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chemeClr val="dk1"/>
                </a:highlight>
              </a:rPr>
              <a:t>Area</a:t>
            </a:r>
            <a:endParaRPr sz="1800" dirty="0">
              <a:highlight>
                <a:schemeClr val="dk1"/>
              </a:highlight>
            </a:endParaRPr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 idx="5"/>
          </p:nvPr>
        </p:nvSpPr>
        <p:spPr>
          <a:xfrm>
            <a:off x="-83000" y="1260925"/>
            <a:ext cx="2626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highlight>
                  <a:schemeClr val="lt1"/>
                </a:highlight>
              </a:rPr>
              <a:t>MajorAxisLength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608" name="Google Shape;608;p51"/>
          <p:cNvGrpSpPr/>
          <p:nvPr/>
        </p:nvGrpSpPr>
        <p:grpSpPr>
          <a:xfrm>
            <a:off x="5529769" y="3608350"/>
            <a:ext cx="354311" cy="355909"/>
            <a:chOff x="-49764975" y="3551225"/>
            <a:chExt cx="299300" cy="300650"/>
          </a:xfrm>
        </p:grpSpPr>
        <p:sp>
          <p:nvSpPr>
            <p:cNvPr id="609" name="Google Shape;609;p5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51"/>
          <p:cNvSpPr txBox="1">
            <a:spLocks noGrp="1"/>
          </p:cNvSpPr>
          <p:nvPr>
            <p:ph type="title" idx="8"/>
          </p:nvPr>
        </p:nvSpPr>
        <p:spPr>
          <a:xfrm>
            <a:off x="722575" y="655139"/>
            <a:ext cx="3677975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        </a:t>
            </a:r>
            <a:r>
              <a:rPr lang="en" sz="2400" u="sng" dirty="0">
                <a:solidFill>
                  <a:schemeClr val="lt1"/>
                </a:solidFill>
              </a:rPr>
              <a:t>Continue</a:t>
            </a:r>
            <a:r>
              <a:rPr lang="en" sz="2400" dirty="0">
                <a:solidFill>
                  <a:schemeClr val="lt1"/>
                </a:solidFill>
              </a:rPr>
              <a:t>				</a:t>
            </a:r>
            <a:endParaRPr sz="2400" u="sng" dirty="0"/>
          </a:p>
        </p:txBody>
      </p:sp>
      <p:sp>
        <p:nvSpPr>
          <p:cNvPr id="621" name="Google Shape;621;p51"/>
          <p:cNvSpPr txBox="1"/>
          <p:nvPr/>
        </p:nvSpPr>
        <p:spPr>
          <a:xfrm>
            <a:off x="36475" y="1566563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MinorAxisLength</a:t>
            </a: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-387800" y="1900125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Eccentricity</a:t>
            </a: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492100" y="2131775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Extent</a:t>
            </a: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-102100" y="2466850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Perimeter</a:t>
            </a: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5" name="Google Shape;625;p51"/>
          <p:cNvSpPr/>
          <p:nvPr/>
        </p:nvSpPr>
        <p:spPr>
          <a:xfrm>
            <a:off x="0" y="2991150"/>
            <a:ext cx="9144000" cy="5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626" name="Google Shape;626;p51"/>
          <p:cNvSpPr/>
          <p:nvPr/>
        </p:nvSpPr>
        <p:spPr>
          <a:xfrm>
            <a:off x="-39575" y="2999050"/>
            <a:ext cx="4882200" cy="5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51"/>
          <p:cNvSpPr txBox="1">
            <a:spLocks noGrp="1"/>
          </p:cNvSpPr>
          <p:nvPr>
            <p:ph type="title" idx="8"/>
          </p:nvPr>
        </p:nvSpPr>
        <p:spPr>
          <a:xfrm>
            <a:off x="1793700" y="302028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La modalité de la var</a:t>
            </a:r>
            <a:r>
              <a:rPr lang="en" sz="2200" dirty="0">
                <a:solidFill>
                  <a:schemeClr val="lt1"/>
                </a:solidFill>
              </a:rPr>
              <a:t>iable qualitative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628" name="Google Shape;628;p51"/>
          <p:cNvSpPr txBox="1">
            <a:spLocks noGrp="1"/>
          </p:cNvSpPr>
          <p:nvPr>
            <p:ph type="title" idx="8"/>
          </p:nvPr>
        </p:nvSpPr>
        <p:spPr>
          <a:xfrm>
            <a:off x="1480100" y="3588825"/>
            <a:ext cx="2484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lt1"/>
                </a:solidFill>
              </a:rPr>
              <a:t>Nominal</a:t>
            </a:r>
            <a:endParaRPr sz="2400" u="sng" dirty="0">
              <a:solidFill>
                <a:schemeClr val="lt1"/>
              </a:solidFill>
            </a:endParaRPr>
          </a:p>
        </p:txBody>
      </p:sp>
      <p:sp>
        <p:nvSpPr>
          <p:cNvPr id="629" name="Google Shape;629;p51"/>
          <p:cNvSpPr txBox="1">
            <a:spLocks noGrp="1"/>
          </p:cNvSpPr>
          <p:nvPr>
            <p:ph type="title" idx="8"/>
          </p:nvPr>
        </p:nvSpPr>
        <p:spPr>
          <a:xfrm>
            <a:off x="2004000" y="4236802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chemeClr val="lt1"/>
                </a:highlight>
              </a:rPr>
              <a:t>Class</a:t>
            </a:r>
            <a:endParaRPr sz="1800" dirty="0">
              <a:highlight>
                <a:schemeClr val="lt1"/>
              </a:highlight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00" y="4337389"/>
            <a:ext cx="23717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1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15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6DACC-8E70-D4A1-047B-F2BDCB23DF5B}"/>
              </a:ext>
            </a:extLst>
          </p:cNvPr>
          <p:cNvSpPr txBox="1"/>
          <p:nvPr/>
        </p:nvSpPr>
        <p:spPr>
          <a:xfrm>
            <a:off x="5459611" y="708900"/>
            <a:ext cx="5047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u="sng" dirty="0">
                <a:solidFill>
                  <a:schemeClr val="tx1"/>
                </a:solidFill>
                <a:latin typeface="Lexend Deca" panose="020B0604020202020204" charset="0"/>
              </a:rPr>
              <a:t>Discrete</a:t>
            </a:r>
            <a:endParaRPr lang="fr-FR" sz="2400" b="1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0"/>
      <p:bldP spid="605" grpId="0"/>
      <p:bldP spid="606" grpId="0"/>
      <p:bldP spid="607" grpId="0"/>
      <p:bldP spid="620" grpId="0"/>
      <p:bldP spid="621" grpId="0"/>
      <p:bldP spid="622" grpId="0"/>
      <p:bldP spid="623" grpId="0"/>
      <p:bldP spid="624" grpId="0"/>
      <p:bldP spid="626" grpId="0" animBg="1"/>
      <p:bldP spid="627" grpId="0"/>
      <p:bldP spid="628" grpId="0"/>
      <p:bldP spid="629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2"/>
          <p:cNvSpPr/>
          <p:nvPr/>
        </p:nvSpPr>
        <p:spPr>
          <a:xfrm>
            <a:off x="7335000" y="3824025"/>
            <a:ext cx="1809000" cy="133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2"/>
          <p:cNvSpPr txBox="1">
            <a:spLocks noGrp="1"/>
          </p:cNvSpPr>
          <p:nvPr>
            <p:ph type="title"/>
          </p:nvPr>
        </p:nvSpPr>
        <p:spPr>
          <a:xfrm>
            <a:off x="713100" y="3002521"/>
            <a:ext cx="3852000" cy="801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bivariée</a:t>
            </a:r>
            <a:endParaRPr/>
          </a:p>
        </p:txBody>
      </p:sp>
      <p:sp>
        <p:nvSpPr>
          <p:cNvPr id="638" name="Google Shape;638;p52"/>
          <p:cNvSpPr txBox="1">
            <a:spLocks noGrp="1"/>
          </p:cNvSpPr>
          <p:nvPr>
            <p:ph type="title" idx="2"/>
          </p:nvPr>
        </p:nvSpPr>
        <p:spPr>
          <a:xfrm>
            <a:off x="713100" y="1616196"/>
            <a:ext cx="12933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9" name="Google Shape;639;p52"/>
          <p:cNvSpPr/>
          <p:nvPr/>
        </p:nvSpPr>
        <p:spPr>
          <a:xfrm>
            <a:off x="-10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52"/>
          <p:cNvCxnSpPr/>
          <p:nvPr/>
        </p:nvCxnSpPr>
        <p:spPr>
          <a:xfrm>
            <a:off x="172255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41" name="Google Shape;641;p52"/>
          <p:cNvPicPr preferRelativeResize="0"/>
          <p:nvPr/>
        </p:nvPicPr>
        <p:blipFill rotWithShape="1">
          <a:blip r:embed="rId3">
            <a:alphaModFix/>
          </a:blip>
          <a:srcRect t="4701" b="4710"/>
          <a:stretch/>
        </p:blipFill>
        <p:spPr>
          <a:xfrm>
            <a:off x="4419608" y="1114501"/>
            <a:ext cx="3852001" cy="348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2178" y="590725"/>
            <a:ext cx="795885" cy="7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2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16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>
            <a:spLocks noGrp="1"/>
          </p:cNvSpPr>
          <p:nvPr>
            <p:ph type="title"/>
          </p:nvPr>
        </p:nvSpPr>
        <p:spPr>
          <a:xfrm>
            <a:off x="1950500" y="-11786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Corrélation avec </a:t>
            </a:r>
            <a:r>
              <a:rPr lang="en" sz="2400"/>
              <a:t>Spearman</a:t>
            </a:r>
            <a:endParaRPr sz="2400"/>
          </a:p>
        </p:txBody>
      </p:sp>
      <p:sp>
        <p:nvSpPr>
          <p:cNvPr id="649" name="Google Shape;649;p53"/>
          <p:cNvSpPr txBox="1"/>
          <p:nvPr/>
        </p:nvSpPr>
        <p:spPr>
          <a:xfrm>
            <a:off x="1116988" y="1667079"/>
            <a:ext cx="28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 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0" name="Google Shape;650;p53"/>
          <p:cNvSpPr txBox="1"/>
          <p:nvPr/>
        </p:nvSpPr>
        <p:spPr>
          <a:xfrm>
            <a:off x="1167392" y="3173415"/>
            <a:ext cx="28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 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1" name="Google Shape;651;p53"/>
          <p:cNvSpPr txBox="1"/>
          <p:nvPr/>
        </p:nvSpPr>
        <p:spPr>
          <a:xfrm>
            <a:off x="5035231" y="1667072"/>
            <a:ext cx="28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52" name="Google Shape;6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25" y="716710"/>
            <a:ext cx="3218857" cy="9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19" y="2254969"/>
            <a:ext cx="3116323" cy="93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052" y="707475"/>
            <a:ext cx="3369036" cy="100548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3"/>
          <p:cNvSpPr txBox="1"/>
          <p:nvPr/>
        </p:nvSpPr>
        <p:spPr>
          <a:xfrm>
            <a:off x="5035232" y="3203479"/>
            <a:ext cx="28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56" name="Google Shape;65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051" y="2206413"/>
            <a:ext cx="3305703" cy="98466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3"/>
          <p:cNvSpPr txBox="1"/>
          <p:nvPr/>
        </p:nvSpPr>
        <p:spPr>
          <a:xfrm>
            <a:off x="4987774" y="4670443"/>
            <a:ext cx="30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58" name="Google Shape;65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400" y="3616075"/>
            <a:ext cx="3431725" cy="105436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3"/>
          <p:cNvSpPr txBox="1"/>
          <p:nvPr/>
        </p:nvSpPr>
        <p:spPr>
          <a:xfrm>
            <a:off x="1119030" y="4611540"/>
            <a:ext cx="28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0" name="Google Shape;66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7125" y="3606275"/>
            <a:ext cx="3248460" cy="972628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17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>
            <a:spLocks noGrp="1"/>
          </p:cNvSpPr>
          <p:nvPr>
            <p:ph type="title"/>
          </p:nvPr>
        </p:nvSpPr>
        <p:spPr>
          <a:xfrm>
            <a:off x="720000" y="472150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36"/>
          <p:cNvSpPr txBox="1">
            <a:spLocks noGrp="1"/>
          </p:cNvSpPr>
          <p:nvPr>
            <p:ph type="title" idx="2"/>
          </p:nvPr>
        </p:nvSpPr>
        <p:spPr>
          <a:xfrm>
            <a:off x="1764177" y="1948437"/>
            <a:ext cx="23055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Pré-traitement des données</a:t>
            </a:r>
            <a:endParaRPr dirty="0"/>
          </a:p>
        </p:txBody>
      </p:sp>
      <p:sp>
        <p:nvSpPr>
          <p:cNvPr id="402" name="Google Shape;402;p36"/>
          <p:cNvSpPr txBox="1">
            <a:spLocks noGrp="1"/>
          </p:cNvSpPr>
          <p:nvPr>
            <p:ph type="title" idx="3"/>
          </p:nvPr>
        </p:nvSpPr>
        <p:spPr>
          <a:xfrm>
            <a:off x="584252" y="1790523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title" idx="4"/>
          </p:nvPr>
        </p:nvSpPr>
        <p:spPr>
          <a:xfrm>
            <a:off x="5871900" y="2100838"/>
            <a:ext cx="28986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univariée</a:t>
            </a:r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title" idx="6"/>
          </p:nvPr>
        </p:nvSpPr>
        <p:spPr>
          <a:xfrm>
            <a:off x="4691975" y="1790523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title" idx="7"/>
          </p:nvPr>
        </p:nvSpPr>
        <p:spPr>
          <a:xfrm>
            <a:off x="1764175" y="3131413"/>
            <a:ext cx="28986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bivariée</a:t>
            </a:r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title" idx="9"/>
          </p:nvPr>
        </p:nvSpPr>
        <p:spPr>
          <a:xfrm>
            <a:off x="584252" y="3105885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title" idx="13"/>
          </p:nvPr>
        </p:nvSpPr>
        <p:spPr>
          <a:xfrm>
            <a:off x="5871900" y="3207613"/>
            <a:ext cx="32721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Régression linéaire</a:t>
            </a:r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title" idx="15"/>
          </p:nvPr>
        </p:nvSpPr>
        <p:spPr>
          <a:xfrm>
            <a:off x="4691975" y="3060348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13"/>
          </p:nvPr>
        </p:nvSpPr>
        <p:spPr>
          <a:xfrm>
            <a:off x="3600463" y="4207425"/>
            <a:ext cx="3272100" cy="527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Régression linéaire généralisée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15"/>
          </p:nvPr>
        </p:nvSpPr>
        <p:spPr>
          <a:xfrm>
            <a:off x="2420538" y="4049510"/>
            <a:ext cx="1200000" cy="8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950500" y="-11786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Corrélation avec </a:t>
            </a:r>
            <a:r>
              <a:rPr lang="en" sz="2400"/>
              <a:t>Spearman</a:t>
            </a:r>
            <a:endParaRPr sz="2400"/>
          </a:p>
        </p:txBody>
      </p:sp>
      <p:sp>
        <p:nvSpPr>
          <p:cNvPr id="667" name="Google Shape;667;p54"/>
          <p:cNvSpPr txBox="1"/>
          <p:nvPr/>
        </p:nvSpPr>
        <p:spPr>
          <a:xfrm>
            <a:off x="4976426" y="1577550"/>
            <a:ext cx="25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fortement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68" name="Google Shape;668;p54"/>
          <p:cNvSpPr txBox="1"/>
          <p:nvPr/>
        </p:nvSpPr>
        <p:spPr>
          <a:xfrm>
            <a:off x="917987" y="1632925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négative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17" y="669900"/>
            <a:ext cx="2805839" cy="89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62" y="669766"/>
            <a:ext cx="2805838" cy="891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4"/>
          <p:cNvSpPr txBox="1"/>
          <p:nvPr/>
        </p:nvSpPr>
        <p:spPr>
          <a:xfrm>
            <a:off x="4978298" y="4700768"/>
            <a:ext cx="26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72" name="Google Shape;672;p54"/>
          <p:cNvSpPr txBox="1"/>
          <p:nvPr/>
        </p:nvSpPr>
        <p:spPr>
          <a:xfrm>
            <a:off x="1189616" y="4665365"/>
            <a:ext cx="26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positive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73" name="Google Shape;673;p54"/>
          <p:cNvSpPr txBox="1"/>
          <p:nvPr/>
        </p:nvSpPr>
        <p:spPr>
          <a:xfrm>
            <a:off x="4847349" y="3142600"/>
            <a:ext cx="29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74" name="Google Shape;6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082" y="3747794"/>
            <a:ext cx="3040423" cy="91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6" y="3747794"/>
            <a:ext cx="3042345" cy="91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307" y="2157268"/>
            <a:ext cx="3206759" cy="94716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4"/>
          <p:cNvSpPr txBox="1"/>
          <p:nvPr/>
        </p:nvSpPr>
        <p:spPr>
          <a:xfrm>
            <a:off x="898263" y="3105138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très fortement corrélé positive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78" name="Google Shape;678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1475" y="2157278"/>
            <a:ext cx="3031273" cy="91173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4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18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"/>
          <p:cNvSpPr txBox="1"/>
          <p:nvPr/>
        </p:nvSpPr>
        <p:spPr>
          <a:xfrm>
            <a:off x="718450" y="1992950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négative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718450" y="4053975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fortement corrélé positive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86" name="Google Shape;686;p55"/>
          <p:cNvSpPr txBox="1">
            <a:spLocks noGrp="1"/>
          </p:cNvSpPr>
          <p:nvPr>
            <p:ph type="title"/>
          </p:nvPr>
        </p:nvSpPr>
        <p:spPr>
          <a:xfrm>
            <a:off x="1950500" y="-11786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Corrélation avec </a:t>
            </a:r>
            <a:r>
              <a:rPr lang="en" sz="2400"/>
              <a:t>Spearman</a:t>
            </a:r>
            <a:endParaRPr sz="2400"/>
          </a:p>
        </p:txBody>
      </p:sp>
      <p:pic>
        <p:nvPicPr>
          <p:cNvPr id="687" name="Google Shape;6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00" y="812138"/>
            <a:ext cx="4077625" cy="124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73" y="2917621"/>
            <a:ext cx="4033475" cy="119510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5"/>
          <p:cNvSpPr txBox="1"/>
          <p:nvPr/>
        </p:nvSpPr>
        <p:spPr>
          <a:xfrm>
            <a:off x="5337850" y="1992950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faiblement corrélé négative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90" name="Google Shape;6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273" y="815298"/>
            <a:ext cx="3995875" cy="1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5"/>
          <p:cNvSpPr/>
          <p:nvPr/>
        </p:nvSpPr>
        <p:spPr>
          <a:xfrm>
            <a:off x="4847500" y="2438300"/>
            <a:ext cx="3911400" cy="259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5"/>
          <p:cNvSpPr txBox="1"/>
          <p:nvPr/>
        </p:nvSpPr>
        <p:spPr>
          <a:xfrm>
            <a:off x="4887550" y="2627200"/>
            <a:ext cx="40683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Sweet reminder :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Corrélation de Spearman</a:t>
            </a:r>
            <a:endParaRPr sz="1300">
              <a:solidFill>
                <a:schemeClr val="lt1"/>
              </a:solidFill>
              <a:highlight>
                <a:schemeClr val="accent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p = 0 : absence de dépendance significative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  p ≠ 0 : existence de dépendance significative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&gt;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&lt;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3" name="Google Shape;693;p55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19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56"/>
          <p:cNvGrpSpPr/>
          <p:nvPr/>
        </p:nvGrpSpPr>
        <p:grpSpPr>
          <a:xfrm>
            <a:off x="400" y="531450"/>
            <a:ext cx="9143660" cy="1379700"/>
            <a:chOff x="0" y="909200"/>
            <a:chExt cx="9226700" cy="1379700"/>
          </a:xfrm>
        </p:grpSpPr>
        <p:pic>
          <p:nvPicPr>
            <p:cNvPr id="699" name="Google Shape;699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09200"/>
              <a:ext cx="6422914" cy="13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2925" y="915675"/>
              <a:ext cx="2803775" cy="137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56"/>
          <p:cNvSpPr txBox="1"/>
          <p:nvPr/>
        </p:nvSpPr>
        <p:spPr>
          <a:xfrm>
            <a:off x="2491025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Matrice de corrélation 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02" name="Google Shape;70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150" y="2139325"/>
            <a:ext cx="7355825" cy="29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6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20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7"/>
          <p:cNvSpPr txBox="1"/>
          <p:nvPr/>
        </p:nvSpPr>
        <p:spPr>
          <a:xfrm>
            <a:off x="459037" y="1435100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4720875" y="1141525"/>
            <a:ext cx="4016100" cy="3155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4776750" y="1315400"/>
            <a:ext cx="40683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Sweet reminder :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Wilcoxon</a:t>
            </a:r>
            <a:endParaRPr sz="1300">
              <a:solidFill>
                <a:schemeClr val="lt1"/>
              </a:solidFill>
              <a:highlight>
                <a:schemeClr val="accent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les différences observées entre les groupes 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sont dues au hasard et ne sont pas statistiquement significatives.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  les différences observées entre les groupes 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ne sont pas dues au hasard et sont statistiquement significatives.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&gt;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H0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P_value &lt; 0.05  ⇒ Accepter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H1</a:t>
            </a:r>
            <a:endParaRPr sz="1200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1" name="Google Shape;711;p57"/>
          <p:cNvSpPr txBox="1"/>
          <p:nvPr/>
        </p:nvSpPr>
        <p:spPr>
          <a:xfrm>
            <a:off x="3423375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Test de </a:t>
            </a:r>
            <a:r>
              <a:rPr lang="en" sz="2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Wilcoxon </a:t>
            </a:r>
            <a:endParaRPr sz="22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" name="Google Shape;712;p57"/>
          <p:cNvSpPr txBox="1"/>
          <p:nvPr/>
        </p:nvSpPr>
        <p:spPr>
          <a:xfrm>
            <a:off x="508562" y="4758900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3" name="Google Shape;713;p57"/>
          <p:cNvSpPr txBox="1"/>
          <p:nvPr/>
        </p:nvSpPr>
        <p:spPr>
          <a:xfrm>
            <a:off x="568062" y="3702988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7"/>
          <p:cNvSpPr txBox="1"/>
          <p:nvPr/>
        </p:nvSpPr>
        <p:spPr>
          <a:xfrm>
            <a:off x="568062" y="2616800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15" name="Google Shape;7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5" y="690176"/>
            <a:ext cx="3974526" cy="71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1938561"/>
            <a:ext cx="3974525" cy="66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25" y="3051125"/>
            <a:ext cx="3917662" cy="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21" y="4143401"/>
            <a:ext cx="3974526" cy="64642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7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21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8"/>
          <p:cNvSpPr txBox="1"/>
          <p:nvPr/>
        </p:nvSpPr>
        <p:spPr>
          <a:xfrm>
            <a:off x="713112" y="1588500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25" name="Google Shape;725;p58"/>
          <p:cNvSpPr txBox="1"/>
          <p:nvPr/>
        </p:nvSpPr>
        <p:spPr>
          <a:xfrm>
            <a:off x="745937" y="2846400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26" name="Google Shape;726;p58"/>
          <p:cNvSpPr txBox="1"/>
          <p:nvPr/>
        </p:nvSpPr>
        <p:spPr>
          <a:xfrm>
            <a:off x="779637" y="3998775"/>
            <a:ext cx="28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Accepter H1</a:t>
            </a:r>
            <a:endParaRPr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27" name="Google Shape;727;p58"/>
          <p:cNvSpPr txBox="1"/>
          <p:nvPr/>
        </p:nvSpPr>
        <p:spPr>
          <a:xfrm>
            <a:off x="5398775" y="1903250"/>
            <a:ext cx="3592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⇒ les différences observées entre les groupes sont significativement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différentes de zéro</a:t>
            </a:r>
            <a:r>
              <a:rPr lang="en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.</a:t>
            </a:r>
            <a:endParaRPr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⇒ il y’ a une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différence</a:t>
            </a:r>
            <a:r>
              <a:rPr lang="en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statistiquement significative entre les groupes.</a:t>
            </a:r>
            <a:endParaRPr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5206800" y="1645925"/>
            <a:ext cx="3845700" cy="217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8"/>
          <p:cNvSpPr/>
          <p:nvPr/>
        </p:nvSpPr>
        <p:spPr>
          <a:xfrm>
            <a:off x="5285925" y="1717150"/>
            <a:ext cx="3687600" cy="202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965143"/>
            <a:ext cx="3845700" cy="62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96" y="2197984"/>
            <a:ext cx="3845700" cy="62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00" y="3378223"/>
            <a:ext cx="3845700" cy="62047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8"/>
          <p:cNvSpPr txBox="1"/>
          <p:nvPr/>
        </p:nvSpPr>
        <p:spPr>
          <a:xfrm>
            <a:off x="3042375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Test de Wilcoxon 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 txBox="1">
            <a:spLocks noGrp="1"/>
          </p:cNvSpPr>
          <p:nvPr>
            <p:ph type="title"/>
          </p:nvPr>
        </p:nvSpPr>
        <p:spPr>
          <a:xfrm>
            <a:off x="713100" y="3331876"/>
            <a:ext cx="37776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Régression linéaire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0" name="Google Shape;740;p59"/>
          <p:cNvSpPr txBox="1">
            <a:spLocks noGrp="1"/>
          </p:cNvSpPr>
          <p:nvPr>
            <p:ph type="title" idx="2"/>
          </p:nvPr>
        </p:nvSpPr>
        <p:spPr>
          <a:xfrm>
            <a:off x="713100" y="2150850"/>
            <a:ext cx="2469000" cy="84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04</a:t>
            </a:r>
            <a:endParaRPr sz="8000"/>
          </a:p>
        </p:txBody>
      </p:sp>
      <p:pic>
        <p:nvPicPr>
          <p:cNvPr id="741" name="Google Shape;741;p59"/>
          <p:cNvPicPr preferRelativeResize="0"/>
          <p:nvPr/>
        </p:nvPicPr>
        <p:blipFill rotWithShape="1">
          <a:blip r:embed="rId3">
            <a:alphaModFix/>
          </a:blip>
          <a:srcRect l="21208" r="21208"/>
          <a:stretch/>
        </p:blipFill>
        <p:spPr>
          <a:xfrm>
            <a:off x="5166152" y="539400"/>
            <a:ext cx="3977846" cy="460409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9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23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 idx="2"/>
          </p:nvPr>
        </p:nvSpPr>
        <p:spPr>
          <a:xfrm>
            <a:off x="1080750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/>
              <a:t>MinorAxisLength</a:t>
            </a:r>
            <a:endParaRPr sz="2500" b="0"/>
          </a:p>
        </p:txBody>
      </p:sp>
      <p:sp>
        <p:nvSpPr>
          <p:cNvPr id="748" name="Google Shape;748;p60"/>
          <p:cNvSpPr txBox="1">
            <a:spLocks noGrp="1"/>
          </p:cNvSpPr>
          <p:nvPr>
            <p:ph type="subTitle" idx="3"/>
          </p:nvPr>
        </p:nvSpPr>
        <p:spPr>
          <a:xfrm>
            <a:off x="1240550" y="128962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 à expliquer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60"/>
          <p:cNvSpPr txBox="1">
            <a:spLocks noGrp="1"/>
          </p:cNvSpPr>
          <p:nvPr>
            <p:ph type="title" idx="4"/>
          </p:nvPr>
        </p:nvSpPr>
        <p:spPr>
          <a:xfrm>
            <a:off x="4939575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Area - MajorAxisLength - ConvexArea - Eccentricity - </a:t>
            </a:r>
            <a:r>
              <a:rPr lang="en" sz="1500" b="0">
                <a:solidFill>
                  <a:schemeClr val="accent2"/>
                </a:solidFill>
              </a:rPr>
              <a:t>Extent</a:t>
            </a:r>
            <a:r>
              <a:rPr lang="en" sz="1500" b="0"/>
              <a:t> - Perimeter</a:t>
            </a:r>
            <a:endParaRPr sz="1500" b="0"/>
          </a:p>
        </p:txBody>
      </p:sp>
      <p:sp>
        <p:nvSpPr>
          <p:cNvPr id="750" name="Google Shape;750;p60"/>
          <p:cNvSpPr txBox="1">
            <a:spLocks noGrp="1"/>
          </p:cNvSpPr>
          <p:nvPr>
            <p:ph type="subTitle" idx="5"/>
          </p:nvPr>
        </p:nvSpPr>
        <p:spPr>
          <a:xfrm>
            <a:off x="5099400" y="128617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Variables explicatives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p60"/>
          <p:cNvSpPr/>
          <p:nvPr/>
        </p:nvSpPr>
        <p:spPr>
          <a:xfrm>
            <a:off x="8310441" y="4720525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60"/>
          <p:cNvSpPr txBox="1"/>
          <p:nvPr/>
        </p:nvSpPr>
        <p:spPr>
          <a:xfrm>
            <a:off x="4015025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RM0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53" name="Google Shape;7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62" y="1997625"/>
            <a:ext cx="4403925" cy="29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0"/>
          <p:cNvSpPr txBox="1"/>
          <p:nvPr/>
        </p:nvSpPr>
        <p:spPr>
          <a:xfrm>
            <a:off x="5686925" y="2636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97%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de la variabilité de MinorAxisLength est expliquée par les autres variables 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55" name="Google Shape;755;p60"/>
          <p:cNvSpPr/>
          <p:nvPr/>
        </p:nvSpPr>
        <p:spPr>
          <a:xfrm>
            <a:off x="6412250" y="3468200"/>
            <a:ext cx="1213200" cy="52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Bon modèle 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24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>
            <a:spLocks noGrp="1"/>
          </p:cNvSpPr>
          <p:nvPr>
            <p:ph type="subTitle" idx="3"/>
          </p:nvPr>
        </p:nvSpPr>
        <p:spPr>
          <a:xfrm>
            <a:off x="1240550" y="128962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 à expliquer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61"/>
          <p:cNvSpPr txBox="1">
            <a:spLocks noGrp="1"/>
          </p:cNvSpPr>
          <p:nvPr>
            <p:ph type="title" idx="4"/>
          </p:nvPr>
        </p:nvSpPr>
        <p:spPr>
          <a:xfrm>
            <a:off x="4939575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Area - MajorAxisLength - </a:t>
            </a:r>
            <a:r>
              <a:rPr lang="en" sz="1500" b="0">
                <a:solidFill>
                  <a:schemeClr val="accent2"/>
                </a:solidFill>
              </a:rPr>
              <a:t>ConvexArea </a:t>
            </a:r>
            <a:r>
              <a:rPr lang="en" sz="1500" b="0"/>
              <a:t>- Eccentricity - Perimeter </a:t>
            </a:r>
            <a:endParaRPr sz="1500" b="0">
              <a:solidFill>
                <a:schemeClr val="accent2"/>
              </a:solidFill>
            </a:endParaRPr>
          </a:p>
        </p:txBody>
      </p:sp>
      <p:sp>
        <p:nvSpPr>
          <p:cNvPr id="763" name="Google Shape;763;p61"/>
          <p:cNvSpPr txBox="1">
            <a:spLocks noGrp="1"/>
          </p:cNvSpPr>
          <p:nvPr>
            <p:ph type="subTitle" idx="5"/>
          </p:nvPr>
        </p:nvSpPr>
        <p:spPr>
          <a:xfrm>
            <a:off x="5099400" y="128617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Variables explicatives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61"/>
          <p:cNvSpPr txBox="1">
            <a:spLocks noGrp="1"/>
          </p:cNvSpPr>
          <p:nvPr>
            <p:ph type="title" idx="2"/>
          </p:nvPr>
        </p:nvSpPr>
        <p:spPr>
          <a:xfrm>
            <a:off x="1080750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/>
              <a:t>MinorAxisLength</a:t>
            </a:r>
            <a:endParaRPr sz="2500" b="0"/>
          </a:p>
        </p:txBody>
      </p:sp>
      <p:pic>
        <p:nvPicPr>
          <p:cNvPr id="765" name="Google Shape;7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50" y="1994175"/>
            <a:ext cx="4425996" cy="28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1"/>
          <p:cNvSpPr txBox="1"/>
          <p:nvPr/>
        </p:nvSpPr>
        <p:spPr>
          <a:xfrm>
            <a:off x="5686925" y="2636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97%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de la variabilité de MinorAxisLength est expliquée par les autres variables 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6412250" y="3468200"/>
            <a:ext cx="1213200" cy="52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Bon modèle 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8" name="Google Shape;768;p61"/>
          <p:cNvSpPr txBox="1"/>
          <p:nvPr/>
        </p:nvSpPr>
        <p:spPr>
          <a:xfrm>
            <a:off x="4094300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RM1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25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2"/>
          <p:cNvSpPr txBox="1">
            <a:spLocks noGrp="1"/>
          </p:cNvSpPr>
          <p:nvPr>
            <p:ph type="subTitle" idx="3"/>
          </p:nvPr>
        </p:nvSpPr>
        <p:spPr>
          <a:xfrm>
            <a:off x="1240550" y="128962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 à expliquer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p62"/>
          <p:cNvSpPr txBox="1">
            <a:spLocks noGrp="1"/>
          </p:cNvSpPr>
          <p:nvPr>
            <p:ph type="title" idx="4"/>
          </p:nvPr>
        </p:nvSpPr>
        <p:spPr>
          <a:xfrm>
            <a:off x="4939575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Area - MajorAxisLength - </a:t>
            </a:r>
            <a:r>
              <a:rPr lang="en" sz="1500" b="0">
                <a:solidFill>
                  <a:schemeClr val="accent2"/>
                </a:solidFill>
              </a:rPr>
              <a:t>Eccentricity </a:t>
            </a:r>
            <a:r>
              <a:rPr lang="en" sz="1500" b="0"/>
              <a:t>- Perimeter </a:t>
            </a:r>
            <a:endParaRPr sz="1500" b="0"/>
          </a:p>
        </p:txBody>
      </p:sp>
      <p:sp>
        <p:nvSpPr>
          <p:cNvPr id="776" name="Google Shape;776;p62"/>
          <p:cNvSpPr txBox="1">
            <a:spLocks noGrp="1"/>
          </p:cNvSpPr>
          <p:nvPr>
            <p:ph type="subTitle" idx="5"/>
          </p:nvPr>
        </p:nvSpPr>
        <p:spPr>
          <a:xfrm>
            <a:off x="5099400" y="128617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Variables explicatives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62"/>
          <p:cNvSpPr txBox="1">
            <a:spLocks noGrp="1"/>
          </p:cNvSpPr>
          <p:nvPr>
            <p:ph type="title" idx="2"/>
          </p:nvPr>
        </p:nvSpPr>
        <p:spPr>
          <a:xfrm>
            <a:off x="1080750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/>
              <a:t>MinorAxisLength</a:t>
            </a:r>
            <a:endParaRPr sz="2500" b="0"/>
          </a:p>
        </p:txBody>
      </p:sp>
      <p:pic>
        <p:nvPicPr>
          <p:cNvPr id="778" name="Google Shape;7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50" y="1994175"/>
            <a:ext cx="4746266" cy="2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/>
        </p:nvSpPr>
        <p:spPr>
          <a:xfrm>
            <a:off x="5889150" y="2624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97%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de la variabilité de MinorAxisLength est expliquée par les autres variables .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80" name="Google Shape;780;p62"/>
          <p:cNvSpPr/>
          <p:nvPr/>
        </p:nvSpPr>
        <p:spPr>
          <a:xfrm>
            <a:off x="6614475" y="3455550"/>
            <a:ext cx="1213200" cy="52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Bon modèle 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81" name="Google Shape;781;p62"/>
          <p:cNvSpPr txBox="1"/>
          <p:nvPr/>
        </p:nvSpPr>
        <p:spPr>
          <a:xfrm>
            <a:off x="4094300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RM2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82" name="Google Shape;782;p62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26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 txBox="1">
            <a:spLocks noGrp="1"/>
          </p:cNvSpPr>
          <p:nvPr>
            <p:ph type="subTitle" idx="3"/>
          </p:nvPr>
        </p:nvSpPr>
        <p:spPr>
          <a:xfrm>
            <a:off x="1240550" y="128962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 à expliquer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63"/>
          <p:cNvSpPr txBox="1">
            <a:spLocks noGrp="1"/>
          </p:cNvSpPr>
          <p:nvPr>
            <p:ph type="title" idx="4"/>
          </p:nvPr>
        </p:nvSpPr>
        <p:spPr>
          <a:xfrm>
            <a:off x="4939575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Area - MajorAxisLength - Perimeter</a:t>
            </a:r>
            <a:endParaRPr sz="1500" b="0">
              <a:solidFill>
                <a:schemeClr val="accent2"/>
              </a:solidFill>
            </a:endParaRPr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5"/>
          </p:nvPr>
        </p:nvSpPr>
        <p:spPr>
          <a:xfrm>
            <a:off x="5099400" y="1286175"/>
            <a:ext cx="28041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Variables explicatives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63"/>
          <p:cNvSpPr txBox="1">
            <a:spLocks noGrp="1"/>
          </p:cNvSpPr>
          <p:nvPr>
            <p:ph type="title" idx="2"/>
          </p:nvPr>
        </p:nvSpPr>
        <p:spPr>
          <a:xfrm>
            <a:off x="1080750" y="733125"/>
            <a:ext cx="3123600" cy="70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/>
              <a:t>MinorAxisLength</a:t>
            </a:r>
            <a:endParaRPr sz="2500" b="0"/>
          </a:p>
        </p:txBody>
      </p:sp>
      <p:pic>
        <p:nvPicPr>
          <p:cNvPr id="791" name="Google Shape;7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50" y="2061575"/>
            <a:ext cx="4787737" cy="2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3"/>
          <p:cNvSpPr txBox="1"/>
          <p:nvPr/>
        </p:nvSpPr>
        <p:spPr>
          <a:xfrm>
            <a:off x="5990250" y="26369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6B8AF"/>
                </a:highlight>
                <a:latin typeface="Lexend Deca"/>
                <a:ea typeface="Lexend Deca"/>
                <a:cs typeface="Lexend Deca"/>
                <a:sym typeface="Lexend Deca"/>
              </a:rPr>
              <a:t>96%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changement de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 qualité d’ajustement du modèle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93" name="Google Shape;793;p63"/>
          <p:cNvSpPr/>
          <p:nvPr/>
        </p:nvSpPr>
        <p:spPr>
          <a:xfrm>
            <a:off x="6702925" y="3556675"/>
            <a:ext cx="791100" cy="52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STOP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94" name="Google Shape;794;p63"/>
          <p:cNvSpPr txBox="1"/>
          <p:nvPr/>
        </p:nvSpPr>
        <p:spPr>
          <a:xfrm>
            <a:off x="4094300" y="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RM3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95" name="Google Shape;795;p63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27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l="23032" r="27953"/>
          <a:stretch/>
        </p:blipFill>
        <p:spPr>
          <a:xfrm>
            <a:off x="713100" y="532363"/>
            <a:ext cx="3038474" cy="46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4071275" y="2475225"/>
            <a:ext cx="4547700" cy="129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Pré-traitement</a:t>
            </a:r>
            <a:r>
              <a:rPr lang="en"/>
              <a:t> des données</a:t>
            </a:r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title" idx="2"/>
          </p:nvPr>
        </p:nvSpPr>
        <p:spPr>
          <a:xfrm>
            <a:off x="4071275" y="1716999"/>
            <a:ext cx="1364700" cy="84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4"/>
          <p:cNvSpPr/>
          <p:nvPr/>
        </p:nvSpPr>
        <p:spPr>
          <a:xfrm>
            <a:off x="4994950" y="1560775"/>
            <a:ext cx="3775200" cy="2616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4"/>
          <p:cNvSpPr txBox="1"/>
          <p:nvPr/>
        </p:nvSpPr>
        <p:spPr>
          <a:xfrm>
            <a:off x="4994950" y="1749675"/>
            <a:ext cx="38169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Sweet reminder :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- Eliminer les variables les moins significatives qui sont les variables avec la valeur du </a:t>
            </a:r>
            <a:r>
              <a:rPr lang="en" sz="1200">
                <a:solidFill>
                  <a:schemeClr val="lt1"/>
                </a:solidFill>
                <a:highlight>
                  <a:schemeClr val="accent2"/>
                </a:highlight>
                <a:latin typeface="Lexend Deca"/>
                <a:ea typeface="Lexend Deca"/>
                <a:cs typeface="Lexend Deca"/>
                <a:sym typeface="Lexend Deca"/>
              </a:rPr>
              <a:t>Pvalue</a:t>
            </a: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la plus élevée.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- Eliminer les variables les moins significatives jusqu’au changement de la qualité d’ajustement du modèle.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highlight>
                <a:schemeClr val="accent2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821450" y="1548550"/>
            <a:ext cx="425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highlight>
                  <a:srgbClr val="93C47D"/>
                </a:highlight>
                <a:latin typeface="Lexend Deca"/>
                <a:ea typeface="Lexend Deca"/>
                <a:cs typeface="Lexend Deca"/>
                <a:sym typeface="Lexend Deca"/>
              </a:rPr>
              <a:t>Accepter le modèle RM2 </a:t>
            </a:r>
            <a:endParaRPr b="1">
              <a:solidFill>
                <a:srgbClr val="212121"/>
              </a:solidFill>
              <a:highlight>
                <a:srgbClr val="93C47D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75" y="1064325"/>
            <a:ext cx="44230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/>
        </p:nvSpPr>
        <p:spPr>
          <a:xfrm>
            <a:off x="2704175" y="16200"/>
            <a:ext cx="661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Choix du bon modèle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05" name="Google Shape;8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25" y="2210371"/>
            <a:ext cx="3775200" cy="287115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4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28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050" y="571697"/>
            <a:ext cx="4882800" cy="2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5"/>
          <p:cNvSpPr txBox="1"/>
          <p:nvPr/>
        </p:nvSpPr>
        <p:spPr>
          <a:xfrm>
            <a:off x="551750" y="0"/>
            <a:ext cx="7763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Ŕeduction de la dimension de la base de donnees (PCA)</a:t>
            </a:r>
            <a:endParaRPr sz="2100">
              <a:solidFill>
                <a:srgbClr val="3D3D3D"/>
              </a:solidFill>
            </a:endParaRPr>
          </a:p>
        </p:txBody>
      </p:sp>
      <p:pic>
        <p:nvPicPr>
          <p:cNvPr id="813" name="Google Shape;8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75" y="2309800"/>
            <a:ext cx="1419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5"/>
          <p:cNvSpPr txBox="1"/>
          <p:nvPr/>
        </p:nvSpPr>
        <p:spPr>
          <a:xfrm>
            <a:off x="1654825" y="2371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 Deca"/>
                <a:ea typeface="Lexend Deca"/>
                <a:cs typeface="Lexend Deca"/>
                <a:sym typeface="Lexend Deca"/>
              </a:rPr>
              <a:t>=&gt; mean(cor(data)) &gt; 0.3</a:t>
            </a:r>
            <a:endParaRPr sz="10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15" name="Google Shape;8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725" y="3634372"/>
            <a:ext cx="61531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5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29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6"/>
          <p:cNvSpPr txBox="1"/>
          <p:nvPr/>
        </p:nvSpPr>
        <p:spPr>
          <a:xfrm>
            <a:off x="551750" y="0"/>
            <a:ext cx="7763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Ŕeduction de la dimension de la base de donnees (PCA)</a:t>
            </a:r>
            <a:endParaRPr sz="2100">
              <a:solidFill>
                <a:srgbClr val="3D3D3D"/>
              </a:solidFill>
            </a:endParaRPr>
          </a:p>
        </p:txBody>
      </p:sp>
      <p:pic>
        <p:nvPicPr>
          <p:cNvPr id="822" name="Google Shape;8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700" y="660300"/>
            <a:ext cx="4691300" cy="42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0" y="889775"/>
            <a:ext cx="4395850" cy="37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6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30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52575"/>
            <a:ext cx="4908479" cy="12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7"/>
          <p:cNvSpPr txBox="1"/>
          <p:nvPr/>
        </p:nvSpPr>
        <p:spPr>
          <a:xfrm>
            <a:off x="534225" y="676700"/>
            <a:ext cx="273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Qualité du PCA</a:t>
            </a:r>
            <a:endParaRPr sz="1700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31" name="Google Shape;8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200" y="1301200"/>
            <a:ext cx="3611850" cy="1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7"/>
          <p:cNvSpPr txBox="1"/>
          <p:nvPr/>
        </p:nvSpPr>
        <p:spPr>
          <a:xfrm>
            <a:off x="0" y="0"/>
            <a:ext cx="843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Régression linéaire (PCA) </a:t>
            </a:r>
            <a:endParaRPr/>
          </a:p>
        </p:txBody>
      </p:sp>
      <p:pic>
        <p:nvPicPr>
          <p:cNvPr id="833" name="Google Shape;83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801225"/>
            <a:ext cx="4495800" cy="21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7"/>
          <p:cNvSpPr txBox="1"/>
          <p:nvPr/>
        </p:nvSpPr>
        <p:spPr>
          <a:xfrm>
            <a:off x="5604750" y="689000"/>
            <a:ext cx="273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Choix des variables ?</a:t>
            </a:r>
            <a:endParaRPr sz="1700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35" name="Google Shape;83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3167950"/>
            <a:ext cx="4267200" cy="1544053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7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31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8"/>
          <p:cNvSpPr txBox="1">
            <a:spLocks noGrp="1"/>
          </p:cNvSpPr>
          <p:nvPr>
            <p:ph type="title" idx="2"/>
          </p:nvPr>
        </p:nvSpPr>
        <p:spPr>
          <a:xfrm>
            <a:off x="713100" y="2150850"/>
            <a:ext cx="2469000" cy="84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05</a:t>
            </a:r>
            <a:endParaRPr sz="8000"/>
          </a:p>
        </p:txBody>
      </p:sp>
      <p:pic>
        <p:nvPicPr>
          <p:cNvPr id="842" name="Google Shape;8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175" y="290750"/>
            <a:ext cx="3987149" cy="39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8"/>
          <p:cNvSpPr txBox="1">
            <a:spLocks noGrp="1"/>
          </p:cNvSpPr>
          <p:nvPr>
            <p:ph type="title"/>
          </p:nvPr>
        </p:nvSpPr>
        <p:spPr>
          <a:xfrm>
            <a:off x="408300" y="3484275"/>
            <a:ext cx="68439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Régression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linéaire généralisée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4" name="Google Shape;844;p68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32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9"/>
          <p:cNvSpPr txBox="1">
            <a:spLocks noGrp="1"/>
          </p:cNvSpPr>
          <p:nvPr>
            <p:ph type="title"/>
          </p:nvPr>
        </p:nvSpPr>
        <p:spPr>
          <a:xfrm>
            <a:off x="1629150" y="-11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Régression linéaire généralisé (GLM)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69"/>
          <p:cNvSpPr txBox="1"/>
          <p:nvPr/>
        </p:nvSpPr>
        <p:spPr>
          <a:xfrm>
            <a:off x="2497000" y="4357800"/>
            <a:ext cx="454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Y = β0 + β1X1 + β2X2 + ... + βnXn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1" name="Google Shape;851;p69"/>
          <p:cNvSpPr txBox="1"/>
          <p:nvPr/>
        </p:nvSpPr>
        <p:spPr>
          <a:xfrm>
            <a:off x="3922525" y="1339025"/>
            <a:ext cx="54501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Lexend Deca"/>
              <a:buChar char="-"/>
            </a:pPr>
            <a:r>
              <a:rPr lang="en" sz="11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inclure des variables indépendantes continues, des variables </a:t>
            </a:r>
            <a:endParaRPr sz="11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discrètes ou catégoriques et des interactions entre ces variables dans le même modèle, ce qui les rend flexibles pour représenter des relations complexes entre les variables.</a:t>
            </a:r>
            <a:endParaRPr sz="11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exend Deca"/>
              <a:buChar char="-"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Imposer une contrainte sur les coefficients des variables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explicatives, ce qui permet d'obtenir des coefficients plus stables et plus prédictifs. 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Lexend Deca"/>
              <a:buChar char="-"/>
            </a:pPr>
            <a:r>
              <a:rPr lang="en" sz="1100">
                <a:solidFill>
                  <a:srgbClr val="212121"/>
                </a:solidFill>
                <a:latin typeface="Lexend Deca"/>
                <a:ea typeface="Lexend Deca"/>
                <a:cs typeface="Lexend Deca"/>
                <a:sym typeface="Lexend Deca"/>
              </a:rPr>
              <a:t>Une fonction de perte qui mesure l'erreur entre la prédiction</a:t>
            </a:r>
            <a:endParaRPr sz="1100">
              <a:solidFill>
                <a:srgbClr val="21212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Lexend Deca"/>
                <a:ea typeface="Lexend Deca"/>
                <a:cs typeface="Lexend Deca"/>
                <a:sym typeface="Lexend Deca"/>
              </a:rPr>
              <a:t>du modèle et les valeurs observées </a:t>
            </a:r>
            <a:r>
              <a:rPr lang="en" sz="11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(l'erreur quadratique moyenne (MSE)).</a:t>
            </a:r>
            <a:endParaRPr sz="11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1212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Lexend Deca"/>
              <a:buChar char="-"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Application à des données qualitatives et des données quantitatives.</a:t>
            </a:r>
            <a:endParaRPr sz="1100">
              <a:solidFill>
                <a:srgbClr val="21212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2" name="Google Shape;852;p69"/>
          <p:cNvSpPr txBox="1"/>
          <p:nvPr/>
        </p:nvSpPr>
        <p:spPr>
          <a:xfrm>
            <a:off x="562975" y="862613"/>
            <a:ext cx="331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Quand ? </a:t>
            </a:r>
            <a:endParaRPr sz="1600" dirty="0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3" name="Google Shape;853;p69"/>
          <p:cNvSpPr txBox="1"/>
          <p:nvPr/>
        </p:nvSpPr>
        <p:spPr>
          <a:xfrm>
            <a:off x="105775" y="1567625"/>
            <a:ext cx="3521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exend Deca"/>
              <a:buChar char="-"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Existence d’un grand nombre de 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variables explicatives pertinentes pour la prédiction de la variable cible.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exend Deca"/>
              <a:buChar char="-"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La relation n'est pas nécessairement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linéaire.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exend Deca"/>
              <a:buChar char="-"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L'existence des données qualitatives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 Deca"/>
                <a:ea typeface="Lexend Deca"/>
                <a:cs typeface="Lexend Deca"/>
                <a:sym typeface="Lexend Deca"/>
              </a:rPr>
              <a:t>régressées .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4" name="Google Shape;854;p69"/>
          <p:cNvSpPr txBox="1"/>
          <p:nvPr/>
        </p:nvSpPr>
        <p:spPr>
          <a:xfrm>
            <a:off x="4486975" y="862613"/>
            <a:ext cx="331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Avantages ? </a:t>
            </a:r>
            <a:endParaRPr sz="1600" dirty="0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5" name="Google Shape;855;p69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33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" grpId="0"/>
      <p:bldP spid="850" grpId="0"/>
      <p:bldP spid="851" grpId="0"/>
      <p:bldP spid="852" grpId="0"/>
      <p:bldP spid="853" grpId="0"/>
      <p:bldP spid="8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0"/>
          <p:cNvSpPr/>
          <p:nvPr/>
        </p:nvSpPr>
        <p:spPr>
          <a:xfrm>
            <a:off x="5361025" y="1410900"/>
            <a:ext cx="3775200" cy="276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0"/>
          <p:cNvSpPr txBox="1"/>
          <p:nvPr/>
        </p:nvSpPr>
        <p:spPr>
          <a:xfrm>
            <a:off x="1684600" y="-18600"/>
            <a:ext cx="80319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Différentes distributions de GLM</a:t>
            </a:r>
            <a:endParaRPr sz="2200" b="1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D3D3D"/>
              </a:solidFill>
            </a:endParaRPr>
          </a:p>
        </p:txBody>
      </p:sp>
      <p:sp>
        <p:nvSpPr>
          <p:cNvPr id="862" name="Google Shape;862;p70"/>
          <p:cNvSpPr txBox="1"/>
          <p:nvPr/>
        </p:nvSpPr>
        <p:spPr>
          <a:xfrm>
            <a:off x="271100" y="523758"/>
            <a:ext cx="52203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gaussienne (normal)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continues suivant une distribution normale.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binomiale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binaires ou catégoriques à deux classes.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Poisson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discrètes 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Gamma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continues positives.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inverse gaussienne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continues positives, en particulier lorsque la variable dépendante suit une distribution quelconque.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La distribution quasi</a:t>
            </a:r>
            <a:r>
              <a:rPr lang="en" sz="1100" dirty="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 : modéliser des variables continues ou discrètes. Elle est utilisée lorsque les données comportent des valeurs aberrantes ou des valeurs manquantes, ou lorsque les données ne suivent pas une distribution normale.</a:t>
            </a:r>
            <a:endParaRPr sz="1100" dirty="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endParaRPr sz="11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1100" dirty="0"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endParaRPr sz="11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63" name="Google Shape;863;p70"/>
          <p:cNvSpPr txBox="1"/>
          <p:nvPr/>
        </p:nvSpPr>
        <p:spPr>
          <a:xfrm>
            <a:off x="5403500" y="1678200"/>
            <a:ext cx="3845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Sweet reminder :</a:t>
            </a: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highlight>
                  <a:srgbClr val="FF0000"/>
                </a:highlight>
                <a:latin typeface="Lexend Deca"/>
                <a:ea typeface="Lexend Deca"/>
                <a:cs typeface="Lexend Deca"/>
                <a:sym typeface="Lexend Deca"/>
              </a:rPr>
              <a:t>Interdit d'utiliser :</a:t>
            </a:r>
            <a:endParaRPr sz="1200" dirty="0">
              <a:solidFill>
                <a:schemeClr val="lt1"/>
              </a:solidFill>
              <a:highlight>
                <a:srgbClr val="FF0000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highlight>
                <a:schemeClr val="accent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Deca"/>
              <a:buChar char="-"/>
            </a:pPr>
            <a:r>
              <a:rPr lang="en" sz="1200" u="sng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binomiale</a:t>
            </a:r>
            <a:r>
              <a:rPr lang="en" sz="12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les variables ne sont pas binaires .</a:t>
            </a:r>
            <a:endParaRPr sz="12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Deca"/>
              <a:buChar char="-"/>
            </a:pPr>
            <a:r>
              <a:rPr lang="en" sz="1200" u="sng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gaussienne</a:t>
            </a:r>
            <a:r>
              <a:rPr lang="en" sz="12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les variables ne suivent pas la loi normale .</a:t>
            </a:r>
            <a:endParaRPr sz="12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Deca"/>
              <a:buChar char="-"/>
            </a:pPr>
            <a:r>
              <a:rPr lang="en" sz="1200" u="sng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de poisson</a:t>
            </a:r>
            <a:r>
              <a:rPr lang="en" sz="12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: l’existence des variables continues .</a:t>
            </a:r>
            <a:endParaRPr sz="12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64" name="Google Shape;864;p70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34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"/>
          <p:cNvSpPr txBox="1">
            <a:spLocks noGrp="1"/>
          </p:cNvSpPr>
          <p:nvPr>
            <p:ph type="title" idx="15"/>
          </p:nvPr>
        </p:nvSpPr>
        <p:spPr>
          <a:xfrm>
            <a:off x="2391150" y="-11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Différents modèles de GLM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71"/>
          <p:cNvSpPr txBox="1"/>
          <p:nvPr/>
        </p:nvSpPr>
        <p:spPr>
          <a:xfrm>
            <a:off x="703350" y="1952113"/>
            <a:ext cx="199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Gamma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71" name="Google Shape;8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62"/>
            <a:ext cx="4019351" cy="92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4196"/>
            <a:ext cx="4019350" cy="33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532" y="666750"/>
            <a:ext cx="4532505" cy="9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538" y="1621275"/>
            <a:ext cx="4532500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1"/>
          <p:cNvSpPr txBox="1"/>
          <p:nvPr/>
        </p:nvSpPr>
        <p:spPr>
          <a:xfrm>
            <a:off x="5678613" y="1977200"/>
            <a:ext cx="278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Inverse Gaussian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76" name="Google Shape;876;p71"/>
          <p:cNvSpPr/>
          <p:nvPr/>
        </p:nvSpPr>
        <p:spPr>
          <a:xfrm>
            <a:off x="-44550" y="4589575"/>
            <a:ext cx="9271200" cy="55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7" name="Google Shape;877;p71"/>
          <p:cNvSpPr txBox="1"/>
          <p:nvPr/>
        </p:nvSpPr>
        <p:spPr>
          <a:xfrm>
            <a:off x="239450" y="4635150"/>
            <a:ext cx="879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⇒ </a:t>
            </a:r>
            <a:r>
              <a:rPr lang="en" dirty="0">
                <a:solidFill>
                  <a:schemeClr val="lt1"/>
                </a:solidFill>
                <a:highlight>
                  <a:schemeClr val="accent4"/>
                </a:highlight>
                <a:latin typeface="Lexend Deca"/>
                <a:ea typeface="Lexend Deca"/>
                <a:cs typeface="Lexend Deca"/>
                <a:sym typeface="Lexend Deca"/>
              </a:rPr>
              <a:t>Quasi</a:t>
            </a:r>
            <a:r>
              <a:rPr lang="en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avec 98% de la variabilité de MinorAxisLength est expliquée par les autres variables . </a:t>
            </a:r>
            <a:endParaRPr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8" name="Google Shape;87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571754"/>
            <a:ext cx="4019349" cy="90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475825"/>
            <a:ext cx="4019350" cy="2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1"/>
          <p:cNvSpPr txBox="1"/>
          <p:nvPr/>
        </p:nvSpPr>
        <p:spPr>
          <a:xfrm>
            <a:off x="911525" y="3747050"/>
            <a:ext cx="278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  </a:t>
            </a: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Quasi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81" name="Google Shape;881;p71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0"/>
      <p:bldP spid="875" grpId="0"/>
      <p:bldP spid="877" grpId="0"/>
      <p:bldP spid="88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2"/>
          <p:cNvSpPr txBox="1">
            <a:spLocks noGrp="1"/>
          </p:cNvSpPr>
          <p:nvPr>
            <p:ph type="title"/>
          </p:nvPr>
        </p:nvSpPr>
        <p:spPr>
          <a:xfrm>
            <a:off x="388696" y="1091125"/>
            <a:ext cx="3852000" cy="87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887" name="Google Shape;887;p72"/>
          <p:cNvSpPr txBox="1">
            <a:spLocks noGrp="1"/>
          </p:cNvSpPr>
          <p:nvPr>
            <p:ph type="subTitle" idx="1"/>
          </p:nvPr>
        </p:nvSpPr>
        <p:spPr>
          <a:xfrm>
            <a:off x="652746" y="1762370"/>
            <a:ext cx="3434700" cy="1426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Avez-vous des questions 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888" name="Google Shape;888;p72"/>
          <p:cNvSpPr/>
          <p:nvPr/>
        </p:nvSpPr>
        <p:spPr>
          <a:xfrm>
            <a:off x="8310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2"/>
          <p:cNvSpPr/>
          <p:nvPr/>
        </p:nvSpPr>
        <p:spPr>
          <a:xfrm>
            <a:off x="8691441" y="133950"/>
            <a:ext cx="271800" cy="2718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0" name="Google Shape;890;p72"/>
          <p:cNvCxnSpPr/>
          <p:nvPr/>
        </p:nvCxnSpPr>
        <p:spPr>
          <a:xfrm>
            <a:off x="0" y="269850"/>
            <a:ext cx="42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91" name="Google Shape;891;p72"/>
          <p:cNvPicPr preferRelativeResize="0"/>
          <p:nvPr/>
        </p:nvPicPr>
        <p:blipFill rotWithShape="1">
          <a:blip r:embed="rId3">
            <a:alphaModFix/>
          </a:blip>
          <a:srcRect l="22285" t="15610" r="20617" b="12848"/>
          <a:stretch/>
        </p:blipFill>
        <p:spPr>
          <a:xfrm>
            <a:off x="5230550" y="1258175"/>
            <a:ext cx="3571074" cy="32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/>
          <p:nvPr/>
        </p:nvSpPr>
        <p:spPr>
          <a:xfrm>
            <a:off x="8801619" y="4796402"/>
            <a:ext cx="346800" cy="3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3" name="Google Shape;893;p72"/>
          <p:cNvCxnSpPr/>
          <p:nvPr/>
        </p:nvCxnSpPr>
        <p:spPr>
          <a:xfrm>
            <a:off x="8973884" y="4855929"/>
            <a:ext cx="240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94" name="Google Shape;894;p72"/>
          <p:cNvSpPr/>
          <p:nvPr/>
        </p:nvSpPr>
        <p:spPr>
          <a:xfrm>
            <a:off x="854600" y="2785400"/>
            <a:ext cx="3537300" cy="87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1428" y="3051675"/>
            <a:ext cx="795885" cy="7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/>
      <p:bldP spid="88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/>
        </p:nvSpPr>
        <p:spPr>
          <a:xfrm>
            <a:off x="1676400" y="0"/>
            <a:ext cx="59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Spécification du dataset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625075" y="275377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Raisin</a:t>
            </a:r>
            <a:endParaRPr sz="1800" b="1"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625" y="1123782"/>
            <a:ext cx="5939124" cy="12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377" y="2571753"/>
            <a:ext cx="5486151" cy="19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88" y="1967050"/>
            <a:ext cx="712226" cy="7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8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406825" y="1629125"/>
            <a:ext cx="43560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Valeurs aberrantes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Une valeur extrême, anormalement différente de la distribution d'une variable .</a:t>
            </a:r>
            <a:endParaRPr sz="1500"/>
          </a:p>
        </p:txBody>
      </p:sp>
      <p:grpSp>
        <p:nvGrpSpPr>
          <p:cNvPr id="434" name="Google Shape;434;p39"/>
          <p:cNvGrpSpPr/>
          <p:nvPr/>
        </p:nvGrpSpPr>
        <p:grpSpPr>
          <a:xfrm>
            <a:off x="5471185" y="447565"/>
            <a:ext cx="2839491" cy="4248841"/>
            <a:chOff x="5965850" y="736100"/>
            <a:chExt cx="2465050" cy="3688550"/>
          </a:xfrm>
        </p:grpSpPr>
        <p:cxnSp>
          <p:nvCxnSpPr>
            <p:cNvPr id="435" name="Google Shape;435;p39"/>
            <p:cNvCxnSpPr>
              <a:stCxn id="436" idx="3"/>
              <a:endCxn id="437" idx="1"/>
            </p:cNvCxnSpPr>
            <p:nvPr/>
          </p:nvCxnSpPr>
          <p:spPr>
            <a:xfrm>
              <a:off x="7230025" y="76775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8" name="Google Shape;438;p39"/>
            <p:cNvSpPr/>
            <p:nvPr/>
          </p:nvSpPr>
          <p:spPr>
            <a:xfrm>
              <a:off x="5965850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5965850" y="2548725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5965850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166725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7166725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8367600" y="73610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8367600" y="2548725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8367600" y="4361350"/>
              <a:ext cx="633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4" name="Google Shape;444;p39"/>
            <p:cNvCxnSpPr>
              <a:endCxn id="436" idx="1"/>
            </p:cNvCxnSpPr>
            <p:nvPr/>
          </p:nvCxnSpPr>
          <p:spPr>
            <a:xfrm>
              <a:off x="6029125" y="76775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9"/>
            <p:cNvCxnSpPr>
              <a:stCxn id="438" idx="2"/>
              <a:endCxn id="439" idx="0"/>
            </p:cNvCxnSpPr>
            <p:nvPr/>
          </p:nvCxnSpPr>
          <p:spPr>
            <a:xfrm>
              <a:off x="5997500" y="799400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9"/>
            <p:cNvCxnSpPr>
              <a:stCxn id="439" idx="2"/>
              <a:endCxn id="440" idx="0"/>
            </p:cNvCxnSpPr>
            <p:nvPr/>
          </p:nvCxnSpPr>
          <p:spPr>
            <a:xfrm>
              <a:off x="5997500" y="2612025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9"/>
            <p:cNvCxnSpPr>
              <a:stCxn id="440" idx="3"/>
              <a:endCxn id="441" idx="1"/>
            </p:cNvCxnSpPr>
            <p:nvPr/>
          </p:nvCxnSpPr>
          <p:spPr>
            <a:xfrm>
              <a:off x="6029150" y="439300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9"/>
            <p:cNvCxnSpPr>
              <a:stCxn id="441" idx="3"/>
              <a:endCxn id="443" idx="1"/>
            </p:cNvCxnSpPr>
            <p:nvPr/>
          </p:nvCxnSpPr>
          <p:spPr>
            <a:xfrm>
              <a:off x="7230025" y="4393000"/>
              <a:ext cx="113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9"/>
            <p:cNvCxnSpPr>
              <a:stCxn id="443" idx="0"/>
              <a:endCxn id="442" idx="2"/>
            </p:cNvCxnSpPr>
            <p:nvPr/>
          </p:nvCxnSpPr>
          <p:spPr>
            <a:xfrm rot="10800000">
              <a:off x="8399250" y="2612050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39"/>
            <p:cNvCxnSpPr>
              <a:stCxn id="442" idx="0"/>
              <a:endCxn id="437" idx="2"/>
            </p:cNvCxnSpPr>
            <p:nvPr/>
          </p:nvCxnSpPr>
          <p:spPr>
            <a:xfrm rot="10800000">
              <a:off x="8399250" y="799425"/>
              <a:ext cx="0" cy="174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1" name="Google Shape;451;p39"/>
          <p:cNvPicPr preferRelativeResize="0"/>
          <p:nvPr/>
        </p:nvPicPr>
        <p:blipFill rotWithShape="1">
          <a:blip r:embed="rId3">
            <a:alphaModFix/>
          </a:blip>
          <a:srcRect l="26340" r="26344"/>
          <a:stretch/>
        </p:blipFill>
        <p:spPr>
          <a:xfrm>
            <a:off x="5589070" y="539470"/>
            <a:ext cx="2602324" cy="404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9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75" y="1017162"/>
            <a:ext cx="2641324" cy="19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 txBox="1"/>
          <p:nvPr/>
        </p:nvSpPr>
        <p:spPr>
          <a:xfrm>
            <a:off x="1295325" y="639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#Area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 txBox="1"/>
          <p:nvPr/>
        </p:nvSpPr>
        <p:spPr>
          <a:xfrm>
            <a:off x="4057475" y="639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#MajorAxisLength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700" y="1063276"/>
            <a:ext cx="2846100" cy="19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0"/>
          <p:cNvSpPr txBox="1"/>
          <p:nvPr/>
        </p:nvSpPr>
        <p:spPr>
          <a:xfrm>
            <a:off x="1676400" y="0"/>
            <a:ext cx="59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#1ère méthode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2" name="Google Shape;462;p40"/>
          <p:cNvSpPr txBox="1"/>
          <p:nvPr/>
        </p:nvSpPr>
        <p:spPr>
          <a:xfrm>
            <a:off x="7057475" y="639875"/>
            <a:ext cx="259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#Eccentricity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225" y="1063275"/>
            <a:ext cx="2846100" cy="19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488" y="2996475"/>
            <a:ext cx="3156525" cy="19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50" y="3000325"/>
            <a:ext cx="2925325" cy="19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225" y="3038725"/>
            <a:ext cx="2925326" cy="19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0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/>
          <p:nvPr/>
        </p:nvSpPr>
        <p:spPr>
          <a:xfrm>
            <a:off x="1112346" y="566550"/>
            <a:ext cx="22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#Extent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 txBox="1"/>
          <p:nvPr/>
        </p:nvSpPr>
        <p:spPr>
          <a:xfrm>
            <a:off x="3931814" y="569145"/>
            <a:ext cx="22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#Perimeter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3" y="994326"/>
            <a:ext cx="2864363" cy="18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415" y="1037601"/>
            <a:ext cx="2733334" cy="18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1"/>
          <p:cNvSpPr txBox="1"/>
          <p:nvPr/>
        </p:nvSpPr>
        <p:spPr>
          <a:xfrm>
            <a:off x="6617525" y="569150"/>
            <a:ext cx="18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#MinorAxisLength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175" y="1037600"/>
            <a:ext cx="2733325" cy="18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000" y="2986850"/>
            <a:ext cx="3005474" cy="21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25" y="2986850"/>
            <a:ext cx="3005451" cy="20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2350" y="2986850"/>
            <a:ext cx="3005475" cy="20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/>
          <p:nvPr/>
        </p:nvSpPr>
        <p:spPr>
          <a:xfrm>
            <a:off x="3770025" y="539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exend Deca"/>
                <a:ea typeface="Lexend Deca"/>
                <a:cs typeface="Lexend Deca"/>
                <a:sym typeface="Lexend Deca"/>
              </a:rPr>
              <a:t>#ConvexArea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375" y="984550"/>
            <a:ext cx="3274913" cy="1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075" y="2913274"/>
            <a:ext cx="3274925" cy="20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2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63" y="631875"/>
            <a:ext cx="8439475" cy="28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0" y="3655799"/>
            <a:ext cx="7854101" cy="13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3"/>
          <p:cNvSpPr txBox="1"/>
          <p:nvPr/>
        </p:nvSpPr>
        <p:spPr>
          <a:xfrm>
            <a:off x="0" y="0"/>
            <a:ext cx="924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#2ème méthode</a:t>
            </a:r>
            <a:endParaRPr sz="22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8522375" y="4542100"/>
            <a:ext cx="720000" cy="69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7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olor of the Year 2022: Very Peri by Slidesgo">
  <a:themeElements>
    <a:clrScheme name="Simple Light">
      <a:dk1>
        <a:srgbClr val="6667AB"/>
      </a:dk1>
      <a:lt1>
        <a:srgbClr val="FFFFFF"/>
      </a:lt1>
      <a:dk2>
        <a:srgbClr val="919397"/>
      </a:dk2>
      <a:lt2>
        <a:srgbClr val="F6DD5A"/>
      </a:lt2>
      <a:accent1>
        <a:srgbClr val="144D80"/>
      </a:accent1>
      <a:accent2>
        <a:srgbClr val="FD6E64"/>
      </a:accent2>
      <a:accent3>
        <a:srgbClr val="5F4C8A"/>
      </a:accent3>
      <a:accent4>
        <a:srgbClr val="89B050"/>
      </a:accent4>
      <a:accent5>
        <a:srgbClr val="FFFFFF"/>
      </a:accent5>
      <a:accent6>
        <a:srgbClr val="FFFFFF"/>
      </a:accent6>
      <a:hlink>
        <a:srgbClr val="6667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Office PowerPoint</Application>
  <PresentationFormat>On-screen Show (16:9)</PresentationFormat>
  <Paragraphs>258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Open Sans</vt:lpstr>
      <vt:lpstr>Roboto Condensed Light</vt:lpstr>
      <vt:lpstr>Arial</vt:lpstr>
      <vt:lpstr>Lexend Deca</vt:lpstr>
      <vt:lpstr>PT Sans</vt:lpstr>
      <vt:lpstr>Lexend Deca SemiBold</vt:lpstr>
      <vt:lpstr>Poppins SemiBold</vt:lpstr>
      <vt:lpstr>Anaheim</vt:lpstr>
      <vt:lpstr>Color of the Year 2022: Very Peri by Slidesgo</vt:lpstr>
      <vt:lpstr>Analyse  Statistiques </vt:lpstr>
      <vt:lpstr>Sommaire</vt:lpstr>
      <vt:lpstr>Pré-traitement des données</vt:lpstr>
      <vt:lpstr>PowerPoint Presentation</vt:lpstr>
      <vt:lpstr>Valeurs aberrantes  Une valeur extrême, anormalement différente de la distribution d'une variable .</vt:lpstr>
      <vt:lpstr>PowerPoint Presentation</vt:lpstr>
      <vt:lpstr>PowerPoint Presentation</vt:lpstr>
      <vt:lpstr>PowerPoint Presentation</vt:lpstr>
      <vt:lpstr>PowerPoint Presentation</vt:lpstr>
      <vt:lpstr>     Avant       </vt:lpstr>
      <vt:lpstr>Valeurs manquantes</vt:lpstr>
      <vt:lpstr>Existence ?</vt:lpstr>
      <vt:lpstr>Pourcentage des  valeurs manquantes</vt:lpstr>
      <vt:lpstr>Analyse univariée</vt:lpstr>
      <vt:lpstr>Normalité des variables quantitatives</vt:lpstr>
      <vt:lpstr>Normalité des variables quantitatives</vt:lpstr>
      <vt:lpstr>Les modalités des variables quantitatives</vt:lpstr>
      <vt:lpstr>Analyse  bivariée</vt:lpstr>
      <vt:lpstr>Corrélation avec Spearman</vt:lpstr>
      <vt:lpstr>Corrélation avec Spearman</vt:lpstr>
      <vt:lpstr>Corrélation avec Spearman</vt:lpstr>
      <vt:lpstr>PowerPoint Presentation</vt:lpstr>
      <vt:lpstr>PowerPoint Presentation</vt:lpstr>
      <vt:lpstr>PowerPoint Presentation</vt:lpstr>
      <vt:lpstr>Régression linéaire</vt:lpstr>
      <vt:lpstr>MinorAxisLength</vt:lpstr>
      <vt:lpstr>Area - MajorAxisLength - ConvexArea - Eccentricity - Perimeter </vt:lpstr>
      <vt:lpstr>Area - MajorAxisLength - Eccentricity - Perimeter </vt:lpstr>
      <vt:lpstr>Area - MajorAxisLength - Perimeter</vt:lpstr>
      <vt:lpstr>PowerPoint Presentation</vt:lpstr>
      <vt:lpstr>PowerPoint Presentation</vt:lpstr>
      <vt:lpstr>PowerPoint Presentation</vt:lpstr>
      <vt:lpstr>PowerPoint Presentation</vt:lpstr>
      <vt:lpstr>05</vt:lpstr>
      <vt:lpstr>Régression linéaire généralisé (GLM) </vt:lpstr>
      <vt:lpstr>PowerPoint Presentation</vt:lpstr>
      <vt:lpstr>Différents modèles de GLM 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 Statistiques </dc:title>
  <cp:lastModifiedBy>Semah KADRI</cp:lastModifiedBy>
  <cp:revision>2</cp:revision>
  <dcterms:modified xsi:type="dcterms:W3CDTF">2023-10-01T12:32:43Z</dcterms:modified>
</cp:coreProperties>
</file>